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81" r:id="rId5"/>
    <p:sldId id="272" r:id="rId6"/>
    <p:sldId id="262" r:id="rId7"/>
    <p:sldId id="273" r:id="rId8"/>
    <p:sldId id="274" r:id="rId9"/>
    <p:sldId id="275" r:id="rId10"/>
    <p:sldId id="261" r:id="rId11"/>
    <p:sldId id="276" r:id="rId12"/>
    <p:sldId id="277" r:id="rId13"/>
    <p:sldId id="263" r:id="rId14"/>
    <p:sldId id="264" r:id="rId15"/>
    <p:sldId id="278" r:id="rId16"/>
    <p:sldId id="279" r:id="rId17"/>
    <p:sldId id="280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557DC-CA9F-4C9D-8C6E-704CAA4A6D30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8623F-6CB8-4538-9020-2DDE51906C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41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38452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2023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7162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6132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71357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9140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685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47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3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73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94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50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53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40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9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66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63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9548-2A84-4FA3-A131-B0BBA2E97937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E5FCE-2178-4FE9-812A-0A806ACBB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78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6120680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В каком веке и как возникало государство Англия?</a:t>
            </a:r>
            <a:br>
              <a:rPr lang="ru-RU" sz="4800" dirty="0"/>
            </a:br>
            <a:r>
              <a:rPr lang="ru-RU" sz="4800" dirty="0"/>
              <a:t>Почему оно так </a:t>
            </a:r>
            <a:r>
              <a:rPr lang="ru-RU" sz="4800" dirty="0" smtClean="0"/>
              <a:t>называлось?</a:t>
            </a:r>
            <a:br>
              <a:rPr lang="ru-RU" sz="4800" dirty="0" smtClean="0"/>
            </a:br>
            <a:r>
              <a:rPr lang="ru-RU" sz="4800" dirty="0" smtClean="0"/>
              <a:t>Для чего во Франции были созваны Генеральные штаты? Какую роль в управлении страной они играли?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6400800" cy="1752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000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8928991" cy="6669360"/>
          </a:xfrm>
        </p:spPr>
      </p:pic>
    </p:spTree>
    <p:extLst>
      <p:ext uri="{BB962C8B-B14F-4D97-AF65-F5344CB8AC3E}">
        <p14:creationId xmlns:p14="http://schemas.microsoft.com/office/powerpoint/2010/main" val="427472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6998" y="508897"/>
            <a:ext cx="8228763" cy="650627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Великая хартия вольностей.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 rotWithShape="1">
          <a:blip r:embed="rId3">
            <a:lum/>
            <a:alphaModFix/>
          </a:blip>
          <a:srcRect b="83"/>
          <a:stretch/>
        </p:blipFill>
        <p:spPr>
          <a:xfrm>
            <a:off x="979538" y="1338840"/>
            <a:ext cx="3356318" cy="4140126"/>
          </a:xfrm>
        </p:spPr>
      </p:pic>
      <p:pic>
        <p:nvPicPr>
          <p:cNvPr id="4" name="Рисунок 3"/>
          <p:cNvPicPr>
            <a:picLocks noGrp="1" noChangeAspect="1"/>
          </p:cNvPicPr>
          <p:nvPr>
            <p:ph type="pic" idx="4294967295"/>
          </p:nvPr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870114" y="1338840"/>
            <a:ext cx="3538572" cy="4115002"/>
          </a:xfrm>
        </p:spPr>
      </p:pic>
      <p:sp>
        <p:nvSpPr>
          <p:cNvPr id="5" name="Текст 4"/>
          <p:cNvSpPr txBox="1">
            <a:spLocks noGrp="1"/>
          </p:cNvSpPr>
          <p:nvPr>
            <p:ph type="body" idx="4294967295"/>
          </p:nvPr>
        </p:nvSpPr>
        <p:spPr>
          <a:xfrm>
            <a:off x="4572000" y="5649795"/>
            <a:ext cx="4015273" cy="1007084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97967" indent="0" algn="ctr">
              <a:buNone/>
            </a:pPr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Иоанн Безземельный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(1199-1216)</a:t>
            </a:r>
          </a:p>
        </p:txBody>
      </p:sp>
      <p:sp>
        <p:nvSpPr>
          <p:cNvPr id="6" name="Текст 5"/>
          <p:cNvSpPr txBox="1">
            <a:spLocks noGrp="1"/>
          </p:cNvSpPr>
          <p:nvPr>
            <p:ph type="body" idx="4294967295"/>
          </p:nvPr>
        </p:nvSpPr>
        <p:spPr>
          <a:xfrm>
            <a:off x="522316" y="5584477"/>
            <a:ext cx="4015273" cy="1007084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97967" indent="0" algn="ctr">
              <a:buNone/>
            </a:pPr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Ричард I Львиное Сердце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(1189-1199)</a:t>
            </a:r>
          </a:p>
        </p:txBody>
      </p:sp>
    </p:spTree>
    <p:extLst>
      <p:ext uri="{BB962C8B-B14F-4D97-AF65-F5344CB8AC3E}">
        <p14:creationId xmlns:p14="http://schemas.microsoft.com/office/powerpoint/2010/main" val="394427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718268" y="1600110"/>
            <a:ext cx="3984367" cy="2691798"/>
          </a:xfrm>
        </p:spPr>
        <p:txBody>
          <a:bodyPr>
            <a:normAutofit fontScale="92500" lnSpcReduction="10000"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0" indent="408521" algn="just">
              <a:lnSpc>
                <a:spcPct val="150000"/>
              </a:lnSpc>
            </a:pPr>
            <a:r>
              <a:rPr lang="x-none" sz="254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Великая хартия вольностей</a:t>
            </a:r>
            <a:r>
              <a:rPr lang="x-none" sz="254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54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5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грамота, </a:t>
            </a:r>
            <a:r>
              <a:rPr lang="ru-RU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подписанная английским </a:t>
            </a:r>
            <a:r>
              <a:rPr lang="ru-RU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королём</a:t>
            </a:r>
            <a:r>
              <a:rPr lang="en-US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Иоанном </a:t>
            </a:r>
            <a:r>
              <a:rPr lang="ru-RU" sz="254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Беззе</a:t>
            </a:r>
            <a:r>
              <a:rPr lang="en-US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4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мельным</a:t>
            </a:r>
            <a:r>
              <a:rPr lang="ru-RU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4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1215 г.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887789" y="1796063"/>
            <a:ext cx="3830119" cy="4109973"/>
          </a:xfrm>
        </p:spPr>
      </p:pic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391681" y="835440"/>
            <a:ext cx="8228763" cy="622799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447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Великая хартия вольностей 1215 г.</a:t>
            </a:r>
          </a:p>
        </p:txBody>
      </p:sp>
      <p:sp>
        <p:nvSpPr>
          <p:cNvPr id="5" name="Текст 5"/>
          <p:cNvSpPr txBox="1">
            <a:spLocks/>
          </p:cNvSpPr>
          <p:nvPr/>
        </p:nvSpPr>
        <p:spPr>
          <a:xfrm>
            <a:off x="718268" y="5424737"/>
            <a:ext cx="4015273" cy="10070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97967" indent="0" algn="ctr">
              <a:buNone/>
            </a:pPr>
            <a:r>
              <a:rPr lang="ru-RU" sz="2540" i="1" dirty="0">
                <a:latin typeface="Times New Roman" pitchFamily="18" charset="0"/>
                <a:cs typeface="Times New Roman" pitchFamily="18" charset="0"/>
              </a:rPr>
              <a:t>Великая хартия вольностей</a:t>
            </a:r>
            <a:endParaRPr lang="ru-RU" sz="254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09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Исторический документ  стр. </a:t>
            </a:r>
            <a:r>
              <a:rPr lang="ru-RU" dirty="0" smtClean="0"/>
              <a:t>163</a:t>
            </a:r>
            <a:endParaRPr lang="ru-RU" dirty="0" smtClean="0"/>
          </a:p>
          <a:p>
            <a:r>
              <a:rPr lang="ru-RU" dirty="0" smtClean="0"/>
              <a:t>Ответьте на вопросы </a:t>
            </a:r>
          </a:p>
          <a:p>
            <a:r>
              <a:rPr lang="ru-RU" dirty="0" smtClean="0"/>
              <a:t>1. О правах каких сословий говорится в документе ? О каких сословий здесь не упоминается? </a:t>
            </a:r>
            <a:endParaRPr lang="ru-RU" dirty="0"/>
          </a:p>
          <a:p>
            <a:r>
              <a:rPr lang="ru-RU" dirty="0" smtClean="0"/>
              <a:t>2. Перечислите права и свободы, названные в документе.</a:t>
            </a:r>
          </a:p>
          <a:p>
            <a:r>
              <a:rPr lang="ru-RU" dirty="0" smtClean="0"/>
              <a:t>3. Кому была выгодна Великая хартия вольностей?</a:t>
            </a:r>
          </a:p>
          <a:p>
            <a:r>
              <a:rPr lang="ru-RU" dirty="0" smtClean="0"/>
              <a:t>4. Почему англичане считают этот документ началом английской </a:t>
            </a:r>
            <a:r>
              <a:rPr lang="ru-RU" dirty="0" err="1" smtClean="0"/>
              <a:t>свабоды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7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6552728"/>
          </a:xfrm>
        </p:spPr>
      </p:pic>
    </p:spTree>
    <p:extLst>
      <p:ext uri="{BB962C8B-B14F-4D97-AF65-F5344CB8AC3E}">
        <p14:creationId xmlns:p14="http://schemas.microsoft.com/office/powerpoint/2010/main" val="165875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718268" y="1600110"/>
            <a:ext cx="3984367" cy="1896936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0" indent="408521" algn="just">
              <a:lnSpc>
                <a:spcPct val="150000"/>
              </a:lnSpc>
            </a:pPr>
            <a:r>
              <a:rPr lang="x-none" sz="254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1265</a:t>
            </a:r>
            <a:r>
              <a:rPr lang="x-none" sz="254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54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x-none" sz="254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540" b="1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en-US" sz="254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540" b="1">
                <a:latin typeface="Times New Roman" pitchFamily="18" charset="0"/>
                <a:cs typeface="Times New Roman" pitchFamily="18" charset="0"/>
              </a:rPr>
              <a:t>впервые </a:t>
            </a:r>
            <a:r>
              <a:rPr lang="x-none" sz="2540" b="1">
                <a:latin typeface="Times New Roman" pitchFamily="18" charset="0"/>
                <a:cs typeface="Times New Roman" pitchFamily="18" charset="0"/>
              </a:rPr>
              <a:t>созва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x-none" sz="254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540" b="1">
                <a:latin typeface="Times New Roman" pitchFamily="18" charset="0"/>
                <a:cs typeface="Times New Roman" pitchFamily="18" charset="0"/>
              </a:rPr>
              <a:t>парламент.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29223" y="1404158"/>
            <a:ext cx="3266201" cy="4768177"/>
          </a:xfrm>
        </p:spPr>
      </p:pic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652950" y="3233048"/>
            <a:ext cx="3984367" cy="1979553"/>
          </a:xfrm>
        </p:spPr>
        <p:txBody>
          <a:bodyPr>
            <a:normAutofit fontScale="92500"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0" indent="408521" algn="just">
              <a:lnSpc>
                <a:spcPct val="150000"/>
              </a:lnSpc>
            </a:pPr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Парламент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сословно-представительный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орган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власти в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Англии.</a:t>
            </a: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456998" y="639532"/>
            <a:ext cx="8228763" cy="650627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Возникновение парламента.</a:t>
            </a:r>
          </a:p>
        </p:txBody>
      </p:sp>
    </p:spTree>
    <p:extLst>
      <p:ext uri="{BB962C8B-B14F-4D97-AF65-F5344CB8AC3E}">
        <p14:creationId xmlns:p14="http://schemas.microsoft.com/office/powerpoint/2010/main" val="62917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7171" y="817976"/>
            <a:ext cx="8228763" cy="650627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Схема: </a:t>
            </a:r>
            <a:r>
              <a:rPr lang="ru-RU" sz="3628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x-none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Английский парламент</a:t>
            </a:r>
            <a:r>
              <a:rPr lang="ru-RU" sz="3628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x-none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x-none" sz="3628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лилиния 2"/>
          <p:cNvSpPr/>
          <p:nvPr/>
        </p:nvSpPr>
        <p:spPr>
          <a:xfrm>
            <a:off x="2938961" y="1796392"/>
            <a:ext cx="2938961" cy="1469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EB613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81638" tIns="40819" rIns="81638" bIns="40819" anchor="ctr" anchorCtr="0" compatLnSpc="0"/>
          <a:lstStyle/>
          <a:p>
            <a:pPr algn="ctr" hangingPunct="0"/>
            <a:r>
              <a:rPr lang="ru-RU" sz="2903" b="1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Парламент</a:t>
            </a:r>
          </a:p>
        </p:txBody>
      </p:sp>
      <p:sp>
        <p:nvSpPr>
          <p:cNvPr id="4" name="Полилиния 3"/>
          <p:cNvSpPr/>
          <p:nvPr/>
        </p:nvSpPr>
        <p:spPr>
          <a:xfrm>
            <a:off x="1306205" y="3592423"/>
            <a:ext cx="2449134" cy="9796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6633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81638" tIns="40819" rIns="81638" bIns="40819" anchor="ctr" anchorCtr="0" compatLnSpc="0"/>
          <a:lstStyle/>
          <a:p>
            <a:pPr algn="ctr" hangingPunct="0"/>
            <a:r>
              <a:rPr lang="ru-RU" sz="2358" b="1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Палата лордов</a:t>
            </a:r>
          </a:p>
        </p:txBody>
      </p:sp>
      <p:sp>
        <p:nvSpPr>
          <p:cNvPr id="5" name="Полилиния 4"/>
          <p:cNvSpPr/>
          <p:nvPr/>
        </p:nvSpPr>
        <p:spPr>
          <a:xfrm>
            <a:off x="914220" y="4898629"/>
            <a:ext cx="3135240" cy="133902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9966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81638" tIns="40819" rIns="81638" bIns="40819" anchor="ctr" anchorCtr="0" compatLnSpc="0"/>
          <a:lstStyle/>
          <a:p>
            <a:pPr algn="ctr" hangingPunct="0">
              <a:defRPr sz="2600"/>
            </a:pPr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Епископы, аббаты,</a:t>
            </a:r>
          </a:p>
          <a:p>
            <a:pPr algn="ctr" hangingPunct="0">
              <a:defRPr sz="2600"/>
            </a:pPr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светские знатные</a:t>
            </a:r>
          </a:p>
          <a:p>
            <a:pPr algn="ctr" hangingPunct="0">
              <a:defRPr sz="2600"/>
            </a:pPr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феодалы короля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5388095" y="3592423"/>
            <a:ext cx="2449134" cy="9796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6633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81638" tIns="40819" rIns="81638" bIns="40819" anchor="ctr" anchorCtr="0" compatLnSpc="0"/>
          <a:lstStyle/>
          <a:p>
            <a:pPr algn="ctr" hangingPunct="0"/>
            <a:r>
              <a:rPr lang="ru-RU" sz="2358" b="1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Палата общин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5061544" y="4898629"/>
            <a:ext cx="3102918" cy="133902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9966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81638" tIns="40819" rIns="81638" bIns="40819" anchor="ctr" anchorCtr="0" compatLnSpc="0"/>
          <a:lstStyle/>
          <a:p>
            <a:pPr algn="ctr" hangingPunct="0"/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2 рыцаря от графства,</a:t>
            </a:r>
          </a:p>
          <a:p>
            <a:pPr algn="ctr" hangingPunct="0"/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2 горожанина </a:t>
            </a:r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от</a:t>
            </a:r>
            <a:endParaRPr lang="ru-RU" sz="2358" dirty="0">
              <a:latin typeface="Times New Roman" pitchFamily="18" charset="0"/>
              <a:ea typeface="Andale Sans UI" pitchFamily="2"/>
              <a:cs typeface="Times New Roman" pitchFamily="18" charset="0"/>
            </a:endParaRPr>
          </a:p>
          <a:p>
            <a:pPr algn="ctr" hangingPunct="0"/>
            <a:r>
              <a:rPr lang="ru-RU" sz="2358" dirty="0">
                <a:latin typeface="Times New Roman" pitchFamily="18" charset="0"/>
                <a:ea typeface="Andale Sans UI" pitchFamily="2"/>
                <a:cs typeface="Times New Roman" pitchFamily="18" charset="0"/>
              </a:rPr>
              <a:t>крупного города</a:t>
            </a:r>
          </a:p>
        </p:txBody>
      </p:sp>
      <p:sp>
        <p:nvSpPr>
          <p:cNvPr id="8" name="Прямая соединительная линия 7"/>
          <p:cNvSpPr/>
          <p:nvPr/>
        </p:nvSpPr>
        <p:spPr>
          <a:xfrm flipH="1">
            <a:off x="3102237" y="3265872"/>
            <a:ext cx="1306205" cy="32655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81638" tIns="40819" rIns="81638" bIns="40819" anchor="ctr" anchorCtr="1" compatLnSpc="0"/>
          <a:lstStyle/>
          <a:p>
            <a:pPr hangingPunct="0"/>
            <a:endParaRPr lang="ru-RU" sz="1633"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Прямая соединительная линия 8"/>
          <p:cNvSpPr/>
          <p:nvPr/>
        </p:nvSpPr>
        <p:spPr>
          <a:xfrm>
            <a:off x="4408441" y="3265872"/>
            <a:ext cx="1306205" cy="32655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81638" tIns="40819" rIns="81638" bIns="40819" anchor="ctr" anchorCtr="1" compatLnSpc="0"/>
          <a:lstStyle/>
          <a:p>
            <a:pPr hangingPunct="0"/>
            <a:endParaRPr lang="ru-RU" sz="1633"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10" name="Прямая соединительная линия 9"/>
          <p:cNvSpPr/>
          <p:nvPr/>
        </p:nvSpPr>
        <p:spPr>
          <a:xfrm>
            <a:off x="2449134" y="4572077"/>
            <a:ext cx="0" cy="32655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81638" tIns="40819" rIns="81638" bIns="40819" anchor="ctr" anchorCtr="1" compatLnSpc="0"/>
          <a:lstStyle/>
          <a:p>
            <a:pPr hangingPunct="0"/>
            <a:endParaRPr lang="ru-RU" sz="1633"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Прямая соединительная линия 10"/>
          <p:cNvSpPr/>
          <p:nvPr/>
        </p:nvSpPr>
        <p:spPr>
          <a:xfrm>
            <a:off x="6612662" y="4556640"/>
            <a:ext cx="0" cy="32655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81638" tIns="40819" rIns="81638" bIns="40819" anchor="ctr" anchorCtr="1" compatLnSpc="0"/>
          <a:lstStyle/>
          <a:p>
            <a:pPr hangingPunct="0"/>
            <a:endParaRPr lang="ru-RU" sz="1633"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863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964487" cy="6669360"/>
          </a:xfrm>
        </p:spPr>
      </p:pic>
    </p:spTree>
    <p:extLst>
      <p:ext uri="{BB962C8B-B14F-4D97-AF65-F5344CB8AC3E}">
        <p14:creationId xmlns:p14="http://schemas.microsoft.com/office/powerpoint/2010/main" val="401195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§ 19 </a:t>
            </a:r>
            <a:r>
              <a:rPr lang="ru-RU" dirty="0" smtClean="0"/>
              <a:t>ПРОЧИТАТЬ, ОТВЕТИТЬ НА ВОПРОС:</a:t>
            </a:r>
          </a:p>
          <a:p>
            <a:r>
              <a:rPr lang="ru-RU" dirty="0" smtClean="0"/>
              <a:t>«Что общего и что различного было в устройстве и составе английского парламента и французских Генеральных штатов»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92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8640960" cy="6597352"/>
          </a:xfrm>
        </p:spPr>
      </p:pic>
    </p:spTree>
    <p:extLst>
      <p:ext uri="{BB962C8B-B14F-4D97-AF65-F5344CB8AC3E}">
        <p14:creationId xmlns:p14="http://schemas.microsoft.com/office/powerpoint/2010/main" val="309471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99392"/>
            <a:ext cx="9144000" cy="6957392"/>
          </a:xfrm>
        </p:spPr>
      </p:pic>
    </p:spTree>
    <p:extLst>
      <p:ext uri="{BB962C8B-B14F-4D97-AF65-F5344CB8AC3E}">
        <p14:creationId xmlns:p14="http://schemas.microsoft.com/office/powerpoint/2010/main" val="270332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Короли </a:t>
            </a:r>
            <a:r>
              <a:rPr lang="ru-RU" dirty="0" err="1" smtClean="0">
                <a:solidFill>
                  <a:srgbClr val="C00000"/>
                </a:solidFill>
              </a:rPr>
              <a:t>Англии.Централизация</a:t>
            </a:r>
            <a:r>
              <a:rPr lang="ru-RU" dirty="0" smtClean="0">
                <a:solidFill>
                  <a:srgbClr val="C00000"/>
                </a:solidFill>
              </a:rPr>
              <a:t> власти и объединение страны.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968433"/>
              </p:ext>
            </p:extLst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38370787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38708804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6861298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 ПРАВИТЕЛЯ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 ПРАВЛЕНИЯ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ДЕЙСТВИЯ ПО ЦЕНТРАЛИЗАЦИИ ВЛАСТИ И ОБЪЕДИНЕНИЮ СТРАНЫ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46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34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44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198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954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99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7171" y="520815"/>
            <a:ext cx="8228763" cy="650627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Нормандское завоевание 1066 г.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44855" y="1208205"/>
            <a:ext cx="3482319" cy="5101054"/>
          </a:xfrm>
        </p:spPr>
      </p:pic>
      <p:pic>
        <p:nvPicPr>
          <p:cNvPr id="4" name="Рисунок 3"/>
          <p:cNvPicPr>
            <a:picLocks noGrp="1" noChangeAspect="1"/>
          </p:cNvPicPr>
          <p:nvPr>
            <p:ph type="pic" idx="4294967295"/>
          </p:nvPr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963905" y="1208205"/>
            <a:ext cx="3013740" cy="4245165"/>
          </a:xfrm>
        </p:spPr>
      </p:pic>
      <p:sp>
        <p:nvSpPr>
          <p:cNvPr id="5" name="Текст 4"/>
          <p:cNvSpPr txBox="1">
            <a:spLocks noGrp="1"/>
          </p:cNvSpPr>
          <p:nvPr>
            <p:ph type="body" idx="4294967295"/>
          </p:nvPr>
        </p:nvSpPr>
        <p:spPr>
          <a:xfrm>
            <a:off x="4637318" y="5519160"/>
            <a:ext cx="4015273" cy="914017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 algn="ctr">
              <a:buNone/>
            </a:pPr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Вильгельм </a:t>
            </a:r>
            <a:r>
              <a:rPr lang="en-US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Завоеватель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(1066-1087)</a:t>
            </a:r>
          </a:p>
        </p:txBody>
      </p:sp>
    </p:spTree>
    <p:extLst>
      <p:ext uri="{BB962C8B-B14F-4D97-AF65-F5344CB8AC3E}">
        <p14:creationId xmlns:p14="http://schemas.microsoft.com/office/powerpoint/2010/main" val="200179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Autofit/>
          </a:bodyPr>
          <a:lstStyle/>
          <a:p>
            <a:r>
              <a:rPr lang="ru-RU" sz="3200" dirty="0" smtClean="0"/>
              <a:t>1066г.</a:t>
            </a:r>
            <a:br>
              <a:rPr lang="ru-RU" sz="3200" dirty="0" smtClean="0"/>
            </a:br>
            <a:r>
              <a:rPr lang="ru-RU" sz="3200" dirty="0" smtClean="0"/>
              <a:t>Завоевание  Англии нормандцами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Последствия </a:t>
            </a:r>
            <a:r>
              <a:rPr lang="ru-RU" dirty="0" smtClean="0"/>
              <a:t>завоевания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774999"/>
              </p:ext>
            </p:extLst>
          </p:nvPr>
        </p:nvGraphicFramePr>
        <p:xfrm>
          <a:off x="611560" y="2617412"/>
          <a:ext cx="266429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260">
                <a:tc>
                  <a:txBody>
                    <a:bodyPr/>
                    <a:lstStyle/>
                    <a:p>
                      <a:r>
                        <a:rPr lang="ru-RU" dirty="0" smtClean="0"/>
                        <a:t>Усиление королевской власти и начало образования централизованного государства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725138"/>
              </p:ext>
            </p:extLst>
          </p:nvPr>
        </p:nvGraphicFramePr>
        <p:xfrm>
          <a:off x="5724128" y="2617412"/>
          <a:ext cx="288032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260">
                <a:tc>
                  <a:txBody>
                    <a:bodyPr/>
                    <a:lstStyle/>
                    <a:p>
                      <a:r>
                        <a:rPr lang="ru-RU" dirty="0" smtClean="0"/>
                        <a:t>Усиление феодального гнета в связи с переписью земель, населения,</a:t>
                      </a:r>
                      <a:r>
                        <a:rPr lang="ru-RU" baseline="0" dirty="0" smtClean="0"/>
                        <a:t> его доходов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630984" y="429309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2580931" y="429309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812100" y="39330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956376" y="429309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518342"/>
              </p:ext>
            </p:extLst>
          </p:nvPr>
        </p:nvGraphicFramePr>
        <p:xfrm>
          <a:off x="261232" y="5373216"/>
          <a:ext cx="12241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5612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КРУПНЫЕ</a:t>
                      </a:r>
                      <a:r>
                        <a:rPr lang="ru-RU" baseline="0" dirty="0" smtClean="0"/>
                        <a:t> ЗЕМЕЛЬНЫЕ ВЛАДЕНИЯ КОРЛЯ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145847"/>
              </p:ext>
            </p:extLst>
          </p:nvPr>
        </p:nvGraphicFramePr>
        <p:xfrm>
          <a:off x="2180437" y="5373216"/>
          <a:ext cx="1257122" cy="1267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6762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  феодалы- вассалы</a:t>
                      </a:r>
                      <a:r>
                        <a:rPr lang="ru-RU" baseline="0" dirty="0" smtClean="0"/>
                        <a:t> короля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69064"/>
              </p:ext>
            </p:extLst>
          </p:nvPr>
        </p:nvGraphicFramePr>
        <p:xfrm>
          <a:off x="4938292" y="5254372"/>
          <a:ext cx="2232248" cy="120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5880">
                <a:tc>
                  <a:txBody>
                    <a:bodyPr/>
                    <a:lstStyle/>
                    <a:p>
                      <a:r>
                        <a:rPr lang="ru-RU" dirty="0" smtClean="0"/>
                        <a:t>Закрепощение части свободных и зависимых крестьян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749587"/>
              </p:ext>
            </p:extLst>
          </p:nvPr>
        </p:nvGraphicFramePr>
        <p:xfrm>
          <a:off x="7622628" y="5373216"/>
          <a:ext cx="115212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93022">
                <a:tc>
                  <a:txBody>
                    <a:bodyPr/>
                    <a:lstStyle/>
                    <a:p>
                      <a:r>
                        <a:rPr lang="ru-RU" dirty="0" smtClean="0"/>
                        <a:t>Рост феодальных повинностей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Стрелка вниз 13"/>
          <p:cNvSpPr/>
          <p:nvPr/>
        </p:nvSpPr>
        <p:spPr>
          <a:xfrm>
            <a:off x="2542429" y="2154078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flipH="1">
            <a:off x="6300192" y="2154078"/>
            <a:ext cx="57606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9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978203" y="1244025"/>
            <a:ext cx="7510677" cy="198739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lnSpc>
                <a:spcPct val="15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Книга Страшного суда (1086 г.)</a:t>
            </a:r>
            <a:r>
              <a:rPr lang="ru-RU" b="1" dirty="0">
                <a:solidFill>
                  <a:srgbClr val="4C19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>
                <a:solidFill>
                  <a:srgbClr val="4C1900"/>
                </a:solidFill>
                <a:latin typeface="Times New Roman" pitchFamily="18" charset="0"/>
                <a:cs typeface="Times New Roman" pitchFamily="18" charset="0"/>
              </a:rPr>
              <a:t>свод данных переписи 1085 г. в Англии.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103661" y="2710508"/>
            <a:ext cx="5259760" cy="3081989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171" y="685698"/>
            <a:ext cx="8228763" cy="55829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x-none" sz="4400" b="0" i="0" u="none" strike="noStrike" kern="1200">
                <a:ln>
                  <a:noFill/>
                </a:ln>
                <a:latin typeface="Arial" pitchFamily="18"/>
                <a:cs typeface="Tahoma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ru-RU" sz="3628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Нормандское завоевание 1066 г.</a:t>
            </a:r>
            <a:endParaRPr lang="ru-RU" sz="3628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>
            <a:off x="2939063" y="5850557"/>
            <a:ext cx="4015273" cy="10070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97967" indent="0" algn="ctr">
              <a:buNone/>
            </a:pPr>
            <a:r>
              <a:rPr lang="ru-RU" sz="2540" i="1" dirty="0">
                <a:latin typeface="Times New Roman" pitchFamily="18" charset="0"/>
                <a:cs typeface="Times New Roman" pitchFamily="18" charset="0"/>
              </a:rPr>
              <a:t>Книга Страшного суда</a:t>
            </a:r>
            <a:endParaRPr lang="ru-RU" sz="254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6998" y="704799"/>
            <a:ext cx="8228763" cy="678647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81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Генрих II и его реформы.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83585" y="1469203"/>
            <a:ext cx="3477907" cy="4898905"/>
          </a:xfrm>
        </p:spPr>
      </p:pic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4638334" y="1469841"/>
            <a:ext cx="4015273" cy="2550038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Генрих II 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(1154-1189)</a:t>
            </a:r>
          </a:p>
          <a:p>
            <a:pPr lvl="0"/>
            <a:r>
              <a:rPr lang="ru-RU" sz="2540" dirty="0">
                <a:latin typeface="Times New Roman" pitchFamily="18" charset="0"/>
                <a:cs typeface="Times New Roman" pitchFamily="18" charset="0"/>
              </a:rPr>
              <a:t>Основал </a:t>
            </a:r>
            <a:r>
              <a:rPr lang="ru-RU" sz="2540">
                <a:latin typeface="Times New Roman" pitchFamily="18" charset="0"/>
                <a:cs typeface="Times New Roman" pitchFamily="18" charset="0"/>
              </a:rPr>
              <a:t>династию </a:t>
            </a:r>
            <a:r>
              <a:rPr lang="ru-RU" sz="254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Плантагенетов</a:t>
            </a:r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4294967295"/>
          </p:nvPr>
        </p:nvSpPr>
        <p:spPr>
          <a:xfrm>
            <a:off x="4702635" y="3102413"/>
            <a:ext cx="4015273" cy="278286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Барон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540" dirty="0">
                <a:latin typeface="Times New Roman" pitchFamily="18" charset="0"/>
                <a:cs typeface="Times New Roman" pitchFamily="18" charset="0"/>
              </a:rPr>
              <a:t>крупный феодал в Англии.</a:t>
            </a:r>
          </a:p>
          <a:p>
            <a:pPr lvl="0"/>
            <a:r>
              <a:rPr lang="ru-RU" sz="254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Шериф</a:t>
            </a:r>
            <a:r>
              <a:rPr lang="ru-RU" sz="254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540" dirty="0">
                <a:latin typeface="Times New Roman" pitchFamily="18" charset="0"/>
                <a:cs typeface="Times New Roman" pitchFamily="18" charset="0"/>
              </a:rPr>
              <a:t>королевский чиновник, управляющий округами-графствами.</a:t>
            </a:r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>
            <a:off x="4898588" y="5715112"/>
            <a:ext cx="4015273" cy="10070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marR="0" lvl="0" indent="-324000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marL="97967" indent="0">
              <a:buNone/>
            </a:pPr>
            <a:r>
              <a:rPr lang="ru-RU" sz="2540" i="1" dirty="0">
                <a:latin typeface="Times New Roman" pitchFamily="18" charset="0"/>
                <a:cs typeface="Times New Roman" pitchFamily="18" charset="0"/>
              </a:rPr>
              <a:t>Генрих </a:t>
            </a:r>
            <a:r>
              <a:rPr lang="en-US" sz="2540" i="1" dirty="0">
                <a:latin typeface="Times New Roman" pitchFamily="18" charset="0"/>
                <a:cs typeface="Times New Roman" pitchFamily="18" charset="0"/>
              </a:rPr>
              <a:t>II</a:t>
            </a:r>
            <a:endParaRPr lang="ru-RU" sz="254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6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998" y="359078"/>
            <a:ext cx="8228763" cy="1144888"/>
          </a:xfrm>
        </p:spPr>
        <p:txBody>
          <a:bodyPr/>
          <a:lstStyle/>
          <a:p>
            <a:pPr>
              <a:buNone/>
            </a:pPr>
            <a:r>
              <a:rPr lang="ru-RU" sz="3628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Таблица: «Реформы Генриха</a:t>
            </a:r>
            <a:r>
              <a:rPr lang="en-US" sz="3628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II</a:t>
            </a:r>
            <a:r>
              <a:rPr lang="ru-RU" sz="3628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3628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587633" y="1404160"/>
          <a:ext cx="7903417" cy="4836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7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8491">
                <a:tc>
                  <a:txBody>
                    <a:bodyPr/>
                    <a:lstStyle/>
                    <a:p>
                      <a:pPr algn="ctr"/>
                      <a:r>
                        <a:rPr lang="ru-RU" sz="25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r>
                        <a:rPr lang="ru-RU" sz="25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реформы</a:t>
                      </a:r>
                      <a:endParaRPr lang="ru-RU" sz="25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44" marR="82944" marT="41472" marB="41472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реформы</a:t>
                      </a:r>
                      <a:endParaRPr lang="ru-RU" sz="25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44" marR="82944" marT="41472" marB="41472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1430">
                <a:tc>
                  <a:txBody>
                    <a:bodyPr/>
                    <a:lstStyle/>
                    <a:p>
                      <a:pPr algn="ctr"/>
                      <a:r>
                        <a:rPr lang="ru-RU" sz="2200" b="1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Andale Sans UI"/>
                          <a:cs typeface="Tahoma"/>
                        </a:rPr>
                        <a:t>Судебная реформа</a:t>
                      </a:r>
                      <a:endParaRPr lang="ru-RU" sz="2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44" marR="82944" marT="41472" marB="41472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i="1" kern="100" dirty="0" smtClean="0">
                          <a:effectLst/>
                          <a:latin typeface="Times New Roman"/>
                          <a:ea typeface="Andale Sans UI"/>
                          <a:cs typeface="OpenSymbol"/>
                        </a:rPr>
                        <a:t>Возможность обращения свободного человека за деньги в королевский суд, минуя суд феодала.</a:t>
                      </a:r>
                      <a:endParaRPr lang="en-US" sz="1800" b="1" i="0" kern="100" dirty="0" smtClean="0">
                        <a:effectLst/>
                        <a:latin typeface="Times New Roman"/>
                        <a:ea typeface="Andale Sans UI"/>
                        <a:cs typeface="OpenSymbol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Andale Sans UI"/>
                          <a:cs typeface="Tahoma"/>
                        </a:rPr>
                        <a:t>Суд присяжных из 12 местных жителей.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44" marR="82944" marT="41472" marB="41472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6550">
                <a:tc>
                  <a:txBody>
                    <a:bodyPr/>
                    <a:lstStyle/>
                    <a:p>
                      <a:pPr algn="ctr"/>
                      <a:r>
                        <a:rPr lang="ru-RU" sz="2200" b="1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Andale Sans UI"/>
                          <a:cs typeface="Tahoma"/>
                        </a:rPr>
                        <a:t>Военная реформа</a:t>
                      </a:r>
                      <a:endParaRPr lang="ru-RU" sz="2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44" marR="82944" marT="41472" marB="41472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i="1" kern="100" dirty="0" smtClean="0">
                          <a:effectLst/>
                          <a:latin typeface="Times New Roman"/>
                          <a:ea typeface="Andale Sans UI"/>
                          <a:cs typeface="OpenSymbol"/>
                        </a:rPr>
                        <a:t>«Щитовые деньги» - взнос рыцаря за неучастие в походе.</a:t>
                      </a:r>
                      <a:endParaRPr lang="en-US" sz="1800" b="1" i="0" kern="100" dirty="0" smtClean="0">
                        <a:effectLst/>
                        <a:latin typeface="Times New Roman"/>
                        <a:ea typeface="Andale Sans UI"/>
                        <a:cs typeface="OpenSymbol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Andale Sans UI"/>
                          <a:cs typeface="Tahoma"/>
                        </a:rPr>
                        <a:t>На эти средства король набирал наемное войско</a:t>
                      </a:r>
                      <a:r>
                        <a:rPr lang="en-US" sz="1800" b="1" i="1" dirty="0" smtClean="0">
                          <a:effectLst/>
                          <a:latin typeface="Times New Roman"/>
                          <a:ea typeface="Andale Sans UI"/>
                          <a:cs typeface="Tahoma"/>
                        </a:rPr>
                        <a:t>.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44" marR="82944" marT="41472" marB="41472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44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380</Words>
  <Application>Microsoft Office PowerPoint</Application>
  <PresentationFormat>Экран (4:3)</PresentationFormat>
  <Paragraphs>63</Paragraphs>
  <Slides>18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Andale Sans UI</vt:lpstr>
      <vt:lpstr>Arial</vt:lpstr>
      <vt:lpstr>Calibri</vt:lpstr>
      <vt:lpstr>OpenSymbol</vt:lpstr>
      <vt:lpstr>StarSymbol</vt:lpstr>
      <vt:lpstr>Symbol</vt:lpstr>
      <vt:lpstr>Tahoma</vt:lpstr>
      <vt:lpstr>Times New Roman</vt:lpstr>
      <vt:lpstr>Тема Office</vt:lpstr>
      <vt:lpstr>В каком веке и как возникало государство Англия? Почему оно так называлось? Для чего во Франции были созваны Генеральные штаты? Какую роль в управлении страной они играли? </vt:lpstr>
      <vt:lpstr>Презентация PowerPoint</vt:lpstr>
      <vt:lpstr>Презентация PowerPoint</vt:lpstr>
      <vt:lpstr>Короли Англии.Централизация власти и объединение страны.</vt:lpstr>
      <vt:lpstr>1. Нормандское завоевание 1066 г.</vt:lpstr>
      <vt:lpstr>1066г. Завоевание  Англии нормандцами </vt:lpstr>
      <vt:lpstr>Презентация PowerPoint</vt:lpstr>
      <vt:lpstr>2. Генрих II и его реформы.</vt:lpstr>
      <vt:lpstr>Таблица: «Реформы Генриха II».</vt:lpstr>
      <vt:lpstr>Презентация PowerPoint</vt:lpstr>
      <vt:lpstr>3. Великая хартия вольностей.</vt:lpstr>
      <vt:lpstr>3. Великая хартия вольностей 1215 г.</vt:lpstr>
      <vt:lpstr>Презентация PowerPoint</vt:lpstr>
      <vt:lpstr>Презентация PowerPoint</vt:lpstr>
      <vt:lpstr>4. Возникновение парламента.</vt:lpstr>
      <vt:lpstr>Схема: «Английский парламент».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Windows User</cp:lastModifiedBy>
  <cp:revision>14</cp:revision>
  <dcterms:created xsi:type="dcterms:W3CDTF">2019-10-18T07:58:55Z</dcterms:created>
  <dcterms:modified xsi:type="dcterms:W3CDTF">2020-12-06T06:57:06Z</dcterms:modified>
</cp:coreProperties>
</file>