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7" r:id="rId7"/>
    <p:sldId id="268" r:id="rId8"/>
    <p:sldId id="269" r:id="rId9"/>
    <p:sldId id="270" r:id="rId10"/>
    <p:sldId id="271" r:id="rId11"/>
    <p:sldId id="272" r:id="rId12"/>
    <p:sldId id="262" r:id="rId13"/>
    <p:sldId id="263" r:id="rId14"/>
    <p:sldId id="264" r:id="rId15"/>
    <p:sldId id="265" r:id="rId16"/>
    <p:sldId id="266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-715" y="-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75C4F2-F1FA-451B-BFA0-B434DFD4BC52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35E191-A086-469E-81DA-DDF0C4CEE48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5E191-A086-469E-81DA-DDF0C4CEE48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35E191-A086-469E-81DA-DDF0C4CEE48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574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20796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410680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99608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95934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482823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2292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5570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62596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47423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1026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87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8217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619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7355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301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BC90E-7C2A-4B65-B963-E3CB4DB7F116}" type="datetimeFigureOut">
              <a:rPr lang="ru-RU" smtClean="0"/>
              <a:pPr/>
              <a:t>25.09.2020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C9CD80-70F3-4A61-A128-D322AB2E797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87624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spc="50" dirty="0" smtClean="0">
                <a:ln w="12700" cmpd="sng">
                  <a:solidFill>
                    <a:schemeClr val="tx1">
                      <a:lumMod val="85000"/>
                      <a:lumOff val="15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Культура безопасности жизнедеятельности человека с современной среде обитания</a:t>
            </a:r>
            <a:endParaRPr lang="ru-RU" sz="4000" b="1" spc="50" dirty="0">
              <a:ln w="12700" cmpd="sng">
                <a:solidFill>
                  <a:schemeClr val="tx1">
                    <a:lumMod val="85000"/>
                    <a:lumOff val="15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ru-RU" sz="2400" dirty="0"/>
          </a:p>
        </p:txBody>
      </p:sp>
      <p:sp>
        <p:nvSpPr>
          <p:cNvPr id="11266" name="AutoShape 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5080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Национальные интересы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1662545"/>
            <a:ext cx="8915400" cy="4248677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r>
              <a:rPr lang="ru-RU" sz="2400" dirty="0" smtClean="0"/>
              <a:t>Совокупность внутренних и внешних потребностей жизни общества, определяющих устойчивое развитие общества и государства во всех сферах жизнедеятельности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Национальная безопасность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Состояние защищенности государством своих национальных интересов от внешних и внутренних угроз.</a:t>
            </a:r>
            <a:endParaRPr lang="ru-RU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46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2287979"/>
            <a:ext cx="8915400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/>
              <a:t>Различают </a:t>
            </a:r>
            <a:r>
              <a:rPr lang="ru-RU" sz="2400" dirty="0" smtClean="0"/>
              <a:t>два вида </a:t>
            </a:r>
            <a:r>
              <a:rPr lang="ru-RU" sz="2400" dirty="0"/>
              <a:t>безопасности:</a:t>
            </a:r>
          </a:p>
          <a:p>
            <a:pPr algn="just"/>
            <a:r>
              <a:rPr lang="ru-RU" sz="2400" dirty="0"/>
              <a:t>1) гипотетическое отсутствие опасности, самой возможности </a:t>
            </a:r>
            <a:r>
              <a:rPr lang="ru-RU" sz="2400" dirty="0" smtClean="0"/>
              <a:t>каких-либо потрясений </a:t>
            </a:r>
            <a:r>
              <a:rPr lang="ru-RU" sz="2400" dirty="0"/>
              <a:t>и катаклизмов;</a:t>
            </a:r>
          </a:p>
          <a:p>
            <a:pPr algn="just"/>
            <a:r>
              <a:rPr lang="ru-RU" sz="2400" dirty="0"/>
              <a:t>2) реальная защищенность от опасностей, способность надежно </a:t>
            </a:r>
            <a:r>
              <a:rPr lang="ru-RU" sz="2400" dirty="0" smtClean="0"/>
              <a:t>им противостоять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251368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0929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2400" dirty="0"/>
              <a:t>С понятием безопасности неразрывно связано понятие опасности.</a:t>
            </a:r>
          </a:p>
          <a:p>
            <a:pPr algn="just"/>
            <a:r>
              <a:rPr lang="ru-RU" sz="2400" b="1" dirty="0"/>
              <a:t>Опасность </a:t>
            </a:r>
            <a:r>
              <a:rPr lang="ru-RU" sz="2400" dirty="0"/>
              <a:t>– это явления, процессы, объекты и их свойства, </a:t>
            </a:r>
            <a:r>
              <a:rPr lang="ru-RU" sz="2400" dirty="0" smtClean="0"/>
              <a:t>которые способны </a:t>
            </a:r>
            <a:r>
              <a:rPr lang="ru-RU" sz="2400" dirty="0"/>
              <a:t>наносить вред жизнедеятельности человека.</a:t>
            </a:r>
          </a:p>
          <a:p>
            <a:pPr algn="just"/>
            <a:r>
              <a:rPr lang="ru-RU" sz="2400" b="1" dirty="0"/>
              <a:t>Жизнедеятельность </a:t>
            </a:r>
            <a:r>
              <a:rPr lang="ru-RU" sz="2400" dirty="0"/>
              <a:t>– процесс создания человеком условий для </a:t>
            </a:r>
            <a:r>
              <a:rPr lang="ru-RU" sz="2400" dirty="0" smtClean="0"/>
              <a:t>своего существования</a:t>
            </a:r>
            <a:r>
              <a:rPr lang="ru-RU" sz="24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6021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468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341912"/>
            <a:ext cx="8915400" cy="456931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dirty="0"/>
              <a:t>Виды опасностей:</a:t>
            </a:r>
          </a:p>
          <a:p>
            <a:pPr algn="just"/>
            <a:r>
              <a:rPr lang="ru-RU" sz="2400" dirty="0" smtClean="0"/>
              <a:t>по происхождению (природные, техногенные, экологические).</a:t>
            </a:r>
            <a:endParaRPr lang="ru-RU" sz="2400" dirty="0"/>
          </a:p>
          <a:p>
            <a:pPr algn="just"/>
            <a:r>
              <a:rPr lang="ru-RU" sz="2400" dirty="0" smtClean="0"/>
              <a:t>по </a:t>
            </a:r>
            <a:r>
              <a:rPr lang="ru-RU" sz="2400" dirty="0"/>
              <a:t>времени </a:t>
            </a:r>
            <a:r>
              <a:rPr lang="ru-RU" sz="2400" dirty="0" smtClean="0"/>
              <a:t>проявления (импульсные </a:t>
            </a:r>
            <a:r>
              <a:rPr lang="ru-RU" sz="2400" dirty="0"/>
              <a:t>(проявляются мгновенно – поражение током</a:t>
            </a:r>
            <a:r>
              <a:rPr lang="ru-RU" sz="2400" dirty="0" smtClean="0"/>
              <a:t>); кумулятивные </a:t>
            </a:r>
            <a:r>
              <a:rPr lang="ru-RU" sz="2400" dirty="0"/>
              <a:t>(накапливаются – жизнь в условиях </a:t>
            </a:r>
            <a:r>
              <a:rPr lang="ru-RU" sz="2400" dirty="0" smtClean="0"/>
              <a:t>повышенного радиационного </a:t>
            </a:r>
            <a:r>
              <a:rPr lang="ru-RU" sz="2400" dirty="0"/>
              <a:t>фона);</a:t>
            </a:r>
          </a:p>
          <a:p>
            <a:pPr algn="just"/>
            <a:r>
              <a:rPr lang="ru-RU" sz="2400" dirty="0" smtClean="0"/>
              <a:t>по локализации (литосферные </a:t>
            </a:r>
            <a:r>
              <a:rPr lang="ru-RU" sz="2400" dirty="0"/>
              <a:t>(землетрясение, извержение вулканов</a:t>
            </a:r>
            <a:r>
              <a:rPr lang="ru-RU" sz="2400" dirty="0" smtClean="0"/>
              <a:t>); </a:t>
            </a:r>
            <a:r>
              <a:rPr lang="ru-RU" sz="2400" dirty="0" err="1" smtClean="0"/>
              <a:t>гидросферные</a:t>
            </a:r>
            <a:r>
              <a:rPr lang="ru-RU" sz="2400" dirty="0" smtClean="0"/>
              <a:t> </a:t>
            </a:r>
            <a:r>
              <a:rPr lang="ru-RU" sz="2400" dirty="0"/>
              <a:t>(наводнения</a:t>
            </a:r>
            <a:r>
              <a:rPr lang="ru-RU" sz="2400" dirty="0" smtClean="0"/>
              <a:t>); атмосферные </a:t>
            </a:r>
            <a:r>
              <a:rPr lang="ru-RU" sz="2400" dirty="0"/>
              <a:t>(ураганы, </a:t>
            </a:r>
            <a:r>
              <a:rPr lang="ru-RU" sz="2400" dirty="0" smtClean="0"/>
              <a:t>смерчи);</a:t>
            </a:r>
            <a:r>
              <a:rPr lang="ru-RU" sz="2400" dirty="0"/>
              <a:t> </a:t>
            </a:r>
            <a:r>
              <a:rPr lang="ru-RU" sz="2400" dirty="0" smtClean="0"/>
              <a:t>космические </a:t>
            </a:r>
            <a:r>
              <a:rPr lang="ru-RU" sz="2400" dirty="0"/>
              <a:t>(солнечные циклы).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25610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29677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96291"/>
            <a:ext cx="8915400" cy="4414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Опасная ситуация </a:t>
            </a:r>
            <a:r>
              <a:rPr lang="ru-RU" dirty="0"/>
              <a:t>– условие, при котором возникает угроза травмы или</a:t>
            </a:r>
          </a:p>
          <a:p>
            <a:pPr marL="0" indent="0">
              <a:buNone/>
            </a:pPr>
            <a:r>
              <a:rPr lang="ru-RU" dirty="0"/>
              <a:t>несчастного </a:t>
            </a:r>
            <a:r>
              <a:rPr lang="ru-RU" dirty="0" smtClean="0"/>
              <a:t>случая.</a:t>
            </a:r>
          </a:p>
          <a:p>
            <a:pPr marL="0" indent="0">
              <a:buNone/>
            </a:pPr>
            <a:r>
              <a:rPr lang="ru-RU" dirty="0" smtClean="0"/>
              <a:t>Источники </a:t>
            </a:r>
            <a:r>
              <a:rPr lang="ru-RU" dirty="0"/>
              <a:t>формирования опасности:</a:t>
            </a:r>
          </a:p>
          <a:p>
            <a:r>
              <a:rPr lang="ru-RU" dirty="0" smtClean="0"/>
              <a:t>сам </a:t>
            </a:r>
            <a:r>
              <a:rPr lang="ru-RU" dirty="0"/>
              <a:t>человек, его труд, деятельность, средства труда;</a:t>
            </a:r>
          </a:p>
          <a:p>
            <a:r>
              <a:rPr lang="ru-RU" dirty="0" smtClean="0"/>
              <a:t>окружающая </a:t>
            </a:r>
            <a:r>
              <a:rPr lang="ru-RU" dirty="0"/>
              <a:t>среда;</a:t>
            </a:r>
          </a:p>
          <a:p>
            <a:r>
              <a:rPr lang="ru-RU" dirty="0" smtClean="0"/>
              <a:t>явления </a:t>
            </a:r>
            <a:r>
              <a:rPr lang="ru-RU" dirty="0"/>
              <a:t>и процессы, возникающие в результате </a:t>
            </a:r>
            <a:r>
              <a:rPr lang="ru-RU" dirty="0" smtClean="0"/>
              <a:t>взаимодействия человека </a:t>
            </a:r>
            <a:r>
              <a:rPr lang="ru-RU" dirty="0"/>
              <a:t>с окружающей средой (система </a:t>
            </a:r>
            <a:r>
              <a:rPr lang="ru-RU" dirty="0" smtClean="0"/>
              <a:t>«человек </a:t>
            </a:r>
            <a:r>
              <a:rPr lang="ru-RU" dirty="0"/>
              <a:t>– среда </a:t>
            </a:r>
            <a:r>
              <a:rPr lang="ru-RU" dirty="0" smtClean="0"/>
              <a:t>обитания»).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Признаки опасности создающие угрозу для жизни:</a:t>
            </a:r>
          </a:p>
          <a:p>
            <a:r>
              <a:rPr lang="ru-RU" dirty="0" smtClean="0"/>
              <a:t>возможность </a:t>
            </a:r>
            <a:r>
              <a:rPr lang="ru-RU" dirty="0"/>
              <a:t>нанесения ущерба здоровью;</a:t>
            </a:r>
          </a:p>
          <a:p>
            <a:r>
              <a:rPr lang="ru-RU" dirty="0" smtClean="0"/>
              <a:t>возможность </a:t>
            </a:r>
            <a:r>
              <a:rPr lang="ru-RU" dirty="0"/>
              <a:t>нарушения нормального функционирования </a:t>
            </a:r>
            <a:r>
              <a:rPr lang="ru-RU" dirty="0" smtClean="0"/>
              <a:t>экологических систем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85561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5342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496291"/>
            <a:ext cx="8915400" cy="44149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 smtClean="0"/>
              <a:t>Типы безопасности:</a:t>
            </a:r>
            <a:endParaRPr lang="ru-RU" sz="2000" dirty="0"/>
          </a:p>
          <a:p>
            <a:r>
              <a:rPr lang="ru-RU" sz="2000" dirty="0" smtClean="0"/>
              <a:t>Безопасность в природной среде.</a:t>
            </a:r>
            <a:endParaRPr lang="ru-RU" sz="2000" dirty="0"/>
          </a:p>
          <a:p>
            <a:r>
              <a:rPr lang="ru-RU" sz="2000" dirty="0" smtClean="0"/>
              <a:t>Радиационная безопасность.</a:t>
            </a:r>
            <a:endParaRPr lang="ru-RU" sz="2000" dirty="0"/>
          </a:p>
          <a:p>
            <a:r>
              <a:rPr lang="ru-RU" sz="2000" dirty="0" smtClean="0"/>
              <a:t>Безопасность на транспорте.</a:t>
            </a:r>
            <a:endParaRPr lang="ru-RU" sz="2000" dirty="0"/>
          </a:p>
          <a:p>
            <a:r>
              <a:rPr lang="ru-RU" sz="2000" dirty="0" smtClean="0"/>
              <a:t>Безопасность труда.</a:t>
            </a:r>
            <a:endParaRPr lang="ru-RU" sz="2000" dirty="0"/>
          </a:p>
          <a:p>
            <a:r>
              <a:rPr lang="ru-RU" sz="2000" dirty="0" smtClean="0"/>
              <a:t>Экологическая безопасность.</a:t>
            </a:r>
            <a:endParaRPr lang="ru-RU" sz="2000" dirty="0"/>
          </a:p>
          <a:p>
            <a:r>
              <a:rPr lang="ru-RU" sz="2000" dirty="0" smtClean="0"/>
              <a:t>Информационная безопасность.</a:t>
            </a:r>
            <a:endParaRPr lang="ru-RU" sz="2000" dirty="0"/>
          </a:p>
          <a:p>
            <a:r>
              <a:rPr lang="ru-RU" sz="2000" dirty="0" smtClean="0"/>
              <a:t>Безопасность здоровья.</a:t>
            </a:r>
            <a:endParaRPr lang="ru-RU" sz="2000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3253047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Напишите эссе на тему «Актуальность формирования культуры безопасности жизнедеятельности. Какого участие образовательной организации </a:t>
            </a:r>
            <a:r>
              <a:rPr lang="ru-RU" sz="3200" dirty="0" smtClean="0"/>
              <a:t>в </a:t>
            </a:r>
            <a:r>
              <a:rPr lang="ru-RU" sz="3200" dirty="0" smtClean="0"/>
              <a:t>формировании </a:t>
            </a:r>
            <a:r>
              <a:rPr lang="ru-RU" sz="3200" dirty="0" smtClean="0"/>
              <a:t>культуры безопасности </a:t>
            </a:r>
            <a:r>
              <a:rPr lang="ru-RU" sz="3200" dirty="0" smtClean="0"/>
              <a:t>жизнедеятельности школьника»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00929"/>
          </a:xfrm>
        </p:spPr>
        <p:txBody>
          <a:bodyPr>
            <a:normAutofit/>
          </a:bodyPr>
          <a:lstStyle/>
          <a:p>
            <a:r>
              <a:rPr lang="ru-RU" sz="2800" dirty="0"/>
              <a:t>Культура безопасности жизнедеятельности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000" dirty="0"/>
              <a:t>Главная задача курса ОБЖ </a:t>
            </a:r>
            <a:r>
              <a:rPr lang="ru-RU" sz="2000" dirty="0" smtClean="0"/>
              <a:t>– формирование </a:t>
            </a:r>
            <a:r>
              <a:rPr lang="ru-RU" sz="2000" dirty="0"/>
              <a:t>личности гражданина, личности безопасного типа, активность которой была бы направлена на безопасные способы самореализации индивидуальных возможностей существования. </a:t>
            </a:r>
            <a:endParaRPr lang="ru-RU" sz="2000" dirty="0" smtClean="0"/>
          </a:p>
          <a:p>
            <a:pPr algn="just"/>
            <a:r>
              <a:rPr lang="ru-RU" sz="2000" dirty="0" smtClean="0"/>
              <a:t>Дальнейшее </a:t>
            </a:r>
            <a:r>
              <a:rPr lang="ru-RU" sz="2000" dirty="0"/>
              <a:t>развитие курса ОБЖ связано с переносом главной цели курса с изучения опасностей и методов защиты от опасностей на воспитание культуры безопасности человека, раскрывающейся в особенностях познания и воспроизводства отношений безопасного бытия. </a:t>
            </a:r>
          </a:p>
        </p:txBody>
      </p:sp>
    </p:spTree>
    <p:extLst>
      <p:ext uri="{BB962C8B-B14F-4D97-AF65-F5344CB8AC3E}">
        <p14:creationId xmlns:p14="http://schemas.microsoft.com/office/powerpoint/2010/main" xmlns="" val="308719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576609"/>
            <a:ext cx="8911687" cy="12808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2925" y="1658586"/>
            <a:ext cx="8915400" cy="450470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Культура безопасности как компонент общей культуры представляет собой способы жизнедеятельности человека в области обеспечения безопасности, результаты этой жизнедеятельности и степень развитости личности и общества в этой сфере.</a:t>
            </a:r>
          </a:p>
          <a:p>
            <a:pPr algn="just"/>
            <a:r>
              <a:rPr lang="ru-RU" sz="2000" dirty="0" smtClean="0"/>
              <a:t>Объединение </a:t>
            </a:r>
            <a:r>
              <a:rPr lang="ru-RU" sz="2000" dirty="0"/>
              <a:t>понятий «культура» и «безопасность» впервые было выполнено Международным агентством по атомной энергии в 1986 г. в процессе анализа причин и последствий аварии на Чернобыльской АЭС. </a:t>
            </a:r>
            <a:r>
              <a:rPr lang="ru-RU" sz="2000" dirty="0" smtClean="0"/>
              <a:t>Именно отсутствие </a:t>
            </a:r>
            <a:r>
              <a:rPr lang="ru-RU" sz="2000" dirty="0"/>
              <a:t>культуры безопасности явилось одной из основных причин этой аварии</a:t>
            </a:r>
            <a:r>
              <a:rPr lang="ru-RU" sz="2000" dirty="0" smtClean="0"/>
              <a:t>. </a:t>
            </a:r>
          </a:p>
          <a:p>
            <a:pPr algn="just"/>
            <a:r>
              <a:rPr lang="ru-RU" sz="2000" dirty="0" smtClean="0"/>
              <a:t>Формирование культуры безопасности жизнедеятельности является </a:t>
            </a:r>
            <a:r>
              <a:rPr lang="ru-RU" sz="2000" dirty="0"/>
              <a:t>одним из фундаментальных принципов управления и подлежит нормативному регулированию в </a:t>
            </a:r>
            <a:r>
              <a:rPr lang="ru-RU" sz="2000" dirty="0" smtClean="0"/>
              <a:t>Российской Федерации.</a:t>
            </a: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36107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6047" y="635985"/>
            <a:ext cx="8911687" cy="12808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2545" y="1436913"/>
            <a:ext cx="4785756" cy="486888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В соответствии с иерархией потребностей человека по А. Х. </a:t>
            </a:r>
            <a:r>
              <a:rPr lang="ru-RU" sz="2000" dirty="0" err="1"/>
              <a:t>Маслоу</a:t>
            </a:r>
            <a:r>
              <a:rPr lang="ru-RU" sz="2000" dirty="0"/>
              <a:t>, потребность в безопасности стоит на втором месте по степени значимости после физиологических потребностей (жажда, голод, сон и др.), поэтому обеспечение безопасного существования как основной проблемы выживания человека и цивилизации в целом приводит к необходимости обоснования культуры безопасности жизнедеятельности – как основы выживания человечества.</a:t>
            </a:r>
          </a:p>
        </p:txBody>
      </p:sp>
      <p:sp>
        <p:nvSpPr>
          <p:cNvPr id="7170" name="AutoShape 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2" name="AutoShape 4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4" name="AutoShape 6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6" name="AutoShape 8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78" name="AutoShape 10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80" name="AutoShape 12" descr="Пирамида потребностей по Маслоу — Википеди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82" name="AutoShape 14" descr="https://upload.wikimedia.org/wikipedia/commons/thumb/3/38/Maslowsneeds_ru.svg/430px-Maslowsneeds_ru.svg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83" name="Picture 15" descr="C:\Users\Зам\Pictures\646px-Maslowsneeds_ru.svg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63072" y="1094223"/>
            <a:ext cx="5083505" cy="560939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8202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87927" y="445980"/>
            <a:ext cx="8911687" cy="1280890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Культура безопасности жизнедеятельности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79039" y="1726870"/>
            <a:ext cx="8915400" cy="37776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dirty="0"/>
              <a:t>Безопасность </a:t>
            </a:r>
            <a:r>
              <a:rPr lang="ru-RU" dirty="0"/>
              <a:t>– это состояние защищенности жизненно </a:t>
            </a:r>
            <a:r>
              <a:rPr lang="ru-RU" dirty="0" smtClean="0"/>
              <a:t>важных</a:t>
            </a:r>
            <a:r>
              <a:rPr lang="ru-RU" dirty="0"/>
              <a:t> </a:t>
            </a:r>
            <a:r>
              <a:rPr lang="ru-RU" dirty="0" smtClean="0"/>
              <a:t>интересов </a:t>
            </a:r>
            <a:r>
              <a:rPr lang="ru-RU" dirty="0"/>
              <a:t>личности, общества и государства от внутренних и </a:t>
            </a:r>
            <a:r>
              <a:rPr lang="ru-RU" dirty="0" smtClean="0"/>
              <a:t>внешних</a:t>
            </a:r>
            <a:r>
              <a:rPr lang="ru-RU" dirty="0"/>
              <a:t> </a:t>
            </a:r>
            <a:r>
              <a:rPr lang="ru-RU" dirty="0" smtClean="0"/>
              <a:t>угроз</a:t>
            </a:r>
            <a:r>
              <a:rPr lang="ru-RU" dirty="0"/>
              <a:t>, отсутствие недопустимого </a:t>
            </a:r>
            <a:r>
              <a:rPr lang="ru-RU" dirty="0" smtClean="0"/>
              <a:t>риска (Закон </a:t>
            </a:r>
            <a:r>
              <a:rPr lang="ru-RU" dirty="0"/>
              <a:t>РФ № 4235-1 от 25.12.1992 г.).</a:t>
            </a:r>
          </a:p>
          <a:p>
            <a:pPr algn="just"/>
            <a:r>
              <a:rPr lang="ru-RU" b="1" dirty="0" smtClean="0"/>
              <a:t>Безопасность </a:t>
            </a:r>
            <a:r>
              <a:rPr lang="ru-RU" dirty="0"/>
              <a:t>– </a:t>
            </a:r>
            <a:r>
              <a:rPr lang="ru-RU" dirty="0" smtClean="0"/>
              <a:t>это</a:t>
            </a:r>
            <a:r>
              <a:rPr lang="ru-RU" dirty="0"/>
              <a:t> </a:t>
            </a:r>
            <a:r>
              <a:rPr lang="ru-RU" dirty="0" smtClean="0"/>
              <a:t>отсутствие </a:t>
            </a:r>
            <a:r>
              <a:rPr lang="ru-RU" dirty="0"/>
              <a:t>недопустимого риска, связанного с возможностью </a:t>
            </a:r>
            <a:r>
              <a:rPr lang="ru-RU" dirty="0" smtClean="0"/>
              <a:t>нанесения</a:t>
            </a:r>
            <a:r>
              <a:rPr lang="ru-RU" dirty="0"/>
              <a:t> </a:t>
            </a:r>
            <a:r>
              <a:rPr lang="ru-RU" dirty="0" smtClean="0"/>
              <a:t>ущерба.</a:t>
            </a:r>
          </a:p>
          <a:p>
            <a:pPr algn="just"/>
            <a:r>
              <a:rPr lang="ru-RU" dirty="0" smtClean="0"/>
              <a:t>Безопасность </a:t>
            </a:r>
            <a:r>
              <a:rPr lang="ru-RU" dirty="0"/>
              <a:t>продукции, процессов производства, </a:t>
            </a:r>
            <a:r>
              <a:rPr lang="ru-RU" dirty="0" smtClean="0"/>
              <a:t>эксплуатации, хранения</a:t>
            </a:r>
            <a:r>
              <a:rPr lang="ru-RU" dirty="0"/>
              <a:t>, перевозки, реализации и утилизации – это состояние, при </a:t>
            </a:r>
            <a:r>
              <a:rPr lang="ru-RU" dirty="0" smtClean="0"/>
              <a:t>котором отсутствует </a:t>
            </a:r>
            <a:r>
              <a:rPr lang="ru-RU" dirty="0"/>
              <a:t>недопустимый риск, связанный с причинением вреда жизни </a:t>
            </a:r>
            <a:r>
              <a:rPr lang="ru-RU" dirty="0" smtClean="0"/>
              <a:t>и здоровью </a:t>
            </a:r>
            <a:r>
              <a:rPr lang="ru-RU" dirty="0"/>
              <a:t>граждан, имуществу физических или юридических </a:t>
            </a:r>
            <a:r>
              <a:rPr lang="ru-RU" dirty="0" smtClean="0"/>
              <a:t>лиц, государственному </a:t>
            </a:r>
            <a:r>
              <a:rPr lang="ru-RU" dirty="0"/>
              <a:t>или муниципальному имуществу, окружающей среде, </a:t>
            </a:r>
            <a:r>
              <a:rPr lang="ru-RU" dirty="0" smtClean="0"/>
              <a:t>жизни и </a:t>
            </a:r>
            <a:r>
              <a:rPr lang="ru-RU" dirty="0"/>
              <a:t>здоровью животных и </a:t>
            </a:r>
            <a:r>
              <a:rPr lang="ru-RU" dirty="0" smtClean="0"/>
              <a:t>растений (Закон о безопасности </a:t>
            </a:r>
            <a:r>
              <a:rPr lang="ru-RU" dirty="0"/>
              <a:t>опасных производственных </a:t>
            </a:r>
            <a:r>
              <a:rPr lang="ru-RU" dirty="0" smtClean="0"/>
              <a:t>объектов </a:t>
            </a:r>
            <a:r>
              <a:rPr lang="ru-RU" dirty="0"/>
              <a:t>1997 г.(с поправками </a:t>
            </a:r>
            <a:r>
              <a:rPr lang="ru-RU" dirty="0" smtClean="0"/>
              <a:t>2005 и </a:t>
            </a:r>
            <a:r>
              <a:rPr lang="ru-RU" dirty="0"/>
              <a:t>2006 г.).</a:t>
            </a:r>
          </a:p>
          <a:p>
            <a:pPr marL="0" indent="0" algn="just">
              <a:buNone/>
            </a:pPr>
            <a:r>
              <a:rPr lang="ru-RU" dirty="0" smtClean="0"/>
              <a:t>Таким образом, безопасность </a:t>
            </a:r>
            <a:r>
              <a:rPr lang="ru-RU" dirty="0"/>
              <a:t>является важнейшей потребностью человека наряду с </a:t>
            </a:r>
            <a:r>
              <a:rPr lang="ru-RU" dirty="0" smtClean="0"/>
              <a:t>его потребностью </a:t>
            </a:r>
            <a:r>
              <a:rPr lang="ru-RU" dirty="0"/>
              <a:t>в пище, воде, одежде, жилище и информации.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00211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Жизненно важные интересы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Совокупность потребностей, удовлетворение которых надёжно обеспечивает существование (жизнедеятельность) и возможность прогрессивного развития личности, общества и государства.</a:t>
            </a:r>
          </a:p>
          <a:p>
            <a:pPr algn="just"/>
            <a:r>
              <a:rPr lang="ru-RU" sz="2400" dirty="0" smtClean="0"/>
              <a:t>Жизненно важные интересы</a:t>
            </a:r>
            <a:endParaRPr lang="ru-RU" sz="2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10800000" flipV="1">
            <a:off x="3230088" y="3455718"/>
            <a:ext cx="1650670" cy="5106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16200000" flipH="1">
            <a:off x="4886698" y="3972299"/>
            <a:ext cx="1068776" cy="1543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807034" y="3467595"/>
            <a:ext cx="2101932" cy="6175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2576945" y="4168239"/>
            <a:ext cx="1615045" cy="1163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личности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4928259" y="4595751"/>
            <a:ext cx="2161309" cy="106877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общества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7576457" y="4025736"/>
            <a:ext cx="2386940" cy="10925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государства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Жизненно важные интересы личности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Здоровье</a:t>
            </a:r>
          </a:p>
          <a:p>
            <a:r>
              <a:rPr lang="ru-RU" sz="2400" dirty="0" smtClean="0"/>
              <a:t>Возможность трудиться, </a:t>
            </a:r>
          </a:p>
          <a:p>
            <a:r>
              <a:rPr lang="ru-RU" sz="2400" dirty="0" smtClean="0"/>
              <a:t>Возможность отдыхать, </a:t>
            </a:r>
          </a:p>
          <a:p>
            <a:r>
              <a:rPr lang="ru-RU" sz="2400" dirty="0" smtClean="0"/>
              <a:t>Возможность учиться. </a:t>
            </a:r>
          </a:p>
          <a:p>
            <a:r>
              <a:rPr lang="ru-RU" sz="2400" dirty="0" smtClean="0"/>
              <a:t>Жить в достойных условиях</a:t>
            </a:r>
          </a:p>
          <a:p>
            <a:r>
              <a:rPr lang="ru-RU" sz="2400" dirty="0" smtClean="0"/>
              <a:t>Получать квалифицированную  социальную, медицинскую помощь</a:t>
            </a:r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Жизненно важные интересы общества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Гражданский мир</a:t>
            </a:r>
          </a:p>
          <a:p>
            <a:r>
              <a:rPr lang="ru-RU" sz="2400" dirty="0" smtClean="0"/>
              <a:t>Стабильное функционирование и прогрессивное развитие экономики, </a:t>
            </a:r>
          </a:p>
          <a:p>
            <a:r>
              <a:rPr lang="ru-RU" sz="2400" dirty="0" smtClean="0"/>
              <a:t>Стабильное функционирование финансовой системы</a:t>
            </a:r>
          </a:p>
          <a:p>
            <a:r>
              <a:rPr lang="ru-RU" sz="2400" dirty="0" smtClean="0"/>
              <a:t>Стабильное функционирование предприятий общественного хозяйства и социальной сферы, обеспечивающих потребности общества необходимыми товарами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Жизненно важные интересы государства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1995055"/>
            <a:ext cx="8915400" cy="4702628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smtClean="0"/>
              <a:t>Суверенитет государства </a:t>
            </a:r>
            <a:r>
              <a:rPr lang="ru-RU" dirty="0" smtClean="0"/>
              <a:t>– самостоятельность и независимость: </a:t>
            </a:r>
          </a:p>
          <a:p>
            <a:r>
              <a:rPr lang="ru-RU" dirty="0" smtClean="0"/>
              <a:t>в организации социальной жизни, </a:t>
            </a:r>
          </a:p>
          <a:p>
            <a:r>
              <a:rPr lang="ru-RU" dirty="0" smtClean="0"/>
              <a:t>В создании Вооруженных сил,</a:t>
            </a:r>
          </a:p>
          <a:p>
            <a:r>
              <a:rPr lang="ru-RU" dirty="0" smtClean="0"/>
              <a:t>В защите своей территории и границ,</a:t>
            </a:r>
          </a:p>
          <a:p>
            <a:r>
              <a:rPr lang="ru-RU" dirty="0" smtClean="0"/>
              <a:t>Во внешней политике.</a:t>
            </a:r>
          </a:p>
          <a:p>
            <a:r>
              <a:rPr lang="ru-RU" b="1" dirty="0" smtClean="0"/>
              <a:t>Существующий государственный строй</a:t>
            </a:r>
            <a:r>
              <a:rPr lang="ru-RU" dirty="0" smtClean="0"/>
              <a:t>, определяющий взаимоотношения личности и общества с властью, законы общества.</a:t>
            </a:r>
          </a:p>
          <a:p>
            <a:r>
              <a:rPr lang="ru-RU" b="1" dirty="0" smtClean="0"/>
              <a:t>Авторитет на международной арене</a:t>
            </a:r>
            <a:r>
              <a:rPr lang="ru-RU" dirty="0" smtClean="0"/>
              <a:t>, позволяющий дипломатическими, экономическими и военными средствами решать политические и хозяйственно-экономические вопросы.</a:t>
            </a:r>
          </a:p>
          <a:p>
            <a:r>
              <a:rPr lang="ru-RU" b="1" dirty="0" smtClean="0"/>
              <a:t>Приоритет государственного языка </a:t>
            </a:r>
            <a:r>
              <a:rPr lang="ru-RU" dirty="0" smtClean="0"/>
              <a:t>как общего языка внутригосударственного межкультурного сотрудничества людей.</a:t>
            </a:r>
          </a:p>
          <a:p>
            <a:r>
              <a:rPr lang="ru-RU" b="1" dirty="0" smtClean="0"/>
              <a:t>Преемственность культурно-исторических традиций </a:t>
            </a:r>
            <a:r>
              <a:rPr lang="ru-RU" dirty="0" smtClean="0"/>
              <a:t>государства, уважение к символам трудовой и воинской славы, традициям  и символам государственности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2318</TotalTime>
  <Words>751</Words>
  <Application>Microsoft Office PowerPoint</Application>
  <PresentationFormat>Произвольный</PresentationFormat>
  <Paragraphs>84</Paragraphs>
  <Slides>17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Легкий дым</vt:lpstr>
      <vt:lpstr>Культура безопасности жизнедеятельности человека с современной среде обитания</vt:lpstr>
      <vt:lpstr>Культура безопасности жизнедеятельности</vt:lpstr>
      <vt:lpstr>Культура безопасности жизнедеятельности</vt:lpstr>
      <vt:lpstr>Культура безопасности жизнедеятельности</vt:lpstr>
      <vt:lpstr>Культура безопасности жизнедеятельности</vt:lpstr>
      <vt:lpstr>Жизненно важные интересы</vt:lpstr>
      <vt:lpstr>Жизненно важные интересы личности</vt:lpstr>
      <vt:lpstr>Жизненно важные интересы общества</vt:lpstr>
      <vt:lpstr>Жизненно важные интересы государства</vt:lpstr>
      <vt:lpstr>Национальные интересы</vt:lpstr>
      <vt:lpstr>Национальная безопасность</vt:lpstr>
      <vt:lpstr>Культура безопасности жизнедеятельности</vt:lpstr>
      <vt:lpstr>Культура безопасности жизнедеятельности</vt:lpstr>
      <vt:lpstr>Культура безопасности жизнедеятельности</vt:lpstr>
      <vt:lpstr>Культура безопасности жизнедеятельности</vt:lpstr>
      <vt:lpstr>Культура безопасности жизнедеятельности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жизнедеятельности Курс лекций</dc:title>
  <dc:creator>Mulder Fox</dc:creator>
  <cp:lastModifiedBy>Зам</cp:lastModifiedBy>
  <cp:revision>31</cp:revision>
  <dcterms:created xsi:type="dcterms:W3CDTF">2015-01-27T08:43:31Z</dcterms:created>
  <dcterms:modified xsi:type="dcterms:W3CDTF">2020-09-25T14:24:11Z</dcterms:modified>
</cp:coreProperties>
</file>