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58" r:id="rId8"/>
    <p:sldId id="259" r:id="rId9"/>
    <p:sldId id="260" r:id="rId10"/>
    <p:sldId id="273" r:id="rId11"/>
    <p:sldId id="262" r:id="rId12"/>
    <p:sldId id="263" r:id="rId13"/>
    <p:sldId id="270" r:id="rId14"/>
    <p:sldId id="271" r:id="rId15"/>
    <p:sldId id="272" r:id="rId16"/>
    <p:sldId id="265" r:id="rId17"/>
    <p:sldId id="266" r:id="rId18"/>
    <p:sldId id="275" r:id="rId19"/>
    <p:sldId id="267" r:id="rId20"/>
    <p:sldId id="276" r:id="rId21"/>
    <p:sldId id="268" r:id="rId22"/>
    <p:sldId id="269" r:id="rId23"/>
    <p:sldId id="277" r:id="rId24"/>
    <p:sldId id="278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1C7E3"/>
    <a:srgbClr val="F6DAED"/>
    <a:srgbClr val="FFCCFF"/>
    <a:srgbClr val="69D200"/>
    <a:srgbClr val="CCFF99"/>
    <a:srgbClr val="00CC99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3.wdp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3.wdp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Задание </a:t>
            </a:r>
            <a:r>
              <a:rPr lang="ru-RU" sz="2000" b="1" dirty="0" smtClean="0"/>
              <a:t>1.</a:t>
            </a:r>
            <a:r>
              <a:rPr lang="ru-RU" sz="2000" b="1" dirty="0"/>
              <a:t> </a:t>
            </a:r>
            <a:r>
              <a:rPr lang="ru-RU" sz="2000" dirty="0">
                <a:solidFill>
                  <a:schemeClr val="tx2"/>
                </a:solidFill>
              </a:rPr>
              <a:t>Петр ночью проник в магазин и вынес от туда товара на сумму 238 тысяч рублей. Через некоторое время следователи вышли на его след и задержали. Что характерно для правовой оценки данной ситуации. Запишите цифры, под которыми указаны верные ответы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административный проступок</a:t>
            </a:r>
          </a:p>
          <a:p>
            <a:r>
              <a:rPr lang="ru-RU" dirty="0"/>
              <a:t>2) дисциплинарный проступок</a:t>
            </a:r>
          </a:p>
          <a:p>
            <a:r>
              <a:rPr lang="ru-RU" dirty="0"/>
              <a:t>3) преступление</a:t>
            </a:r>
          </a:p>
          <a:p>
            <a:r>
              <a:rPr lang="ru-RU" dirty="0"/>
              <a:t>4) Уголовный кодекс РФ</a:t>
            </a:r>
          </a:p>
          <a:p>
            <a:r>
              <a:rPr lang="ru-RU" dirty="0"/>
              <a:t>5) Кодекс РФ об административных правонарушениях</a:t>
            </a:r>
          </a:p>
          <a:p>
            <a:r>
              <a:rPr lang="ru-RU" dirty="0"/>
              <a:t>6) Гражданский кодекс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5692"/>
            <a:ext cx="5616624" cy="3875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24745"/>
            <a:ext cx="8568952" cy="48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Первыми осознанными регуляторами отношений в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человеческом обществе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были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ТАБУ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абсолютные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запреты на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какие-либо действия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Одно из первых и главных табу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запрещение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браков с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близкими родственниками. 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5826125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Впервые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термин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 открыт для европейцев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Джеймсом Куком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Он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описал данный обычай в записках о традициях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аборигенов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островов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Тонга в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1771 году. </a:t>
            </a:r>
          </a:p>
        </p:txBody>
      </p:sp>
    </p:spTree>
    <p:extLst>
      <p:ext uri="{BB962C8B-B14F-4D97-AF65-F5344CB8AC3E}">
        <p14:creationId xmlns:p14="http://schemas.microsoft.com/office/powerpoint/2010/main" val="1005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7"/>
            <a:ext cx="8640960" cy="547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поведения человека в обществе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понятие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отражающее формы взаимодействия личности с окружающим ее миром. Социальные нормы определяют, что должен делать человек, как он должен это делать, наконец, каким он должен быть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Социальные нормы имеют ряд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разновидностей: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обычаи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традиции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моральные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этикета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правовые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эстетические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политические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религиозные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корпоративные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нормы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"/>
          <a:stretch/>
        </p:blipFill>
        <p:spPr bwMode="auto">
          <a:xfrm>
            <a:off x="4644009" y="2698955"/>
            <a:ext cx="4176464" cy="3826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4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5" y="1052737"/>
            <a:ext cx="4104457" cy="187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МОРАЛЬНЫЕ НОРМЫ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оценка поступков по шкалам морально-аморально, добро-зло,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хорошо-плохо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052737"/>
            <a:ext cx="4176463" cy="187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ОБЫЧАИ И ТРАДИЦИИ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правила поведения, ставшие обязательными в силу привычки и повторяющиеся из поколения в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поколение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1" y="2994618"/>
            <a:ext cx="4176464" cy="3314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6309320"/>
            <a:ext cx="41764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Дивали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фестиваль огней в Индии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/>
        </p:blipFill>
        <p:spPr bwMode="auto">
          <a:xfrm>
            <a:off x="4716014" y="2996790"/>
            <a:ext cx="4251005" cy="361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5" y="1124746"/>
            <a:ext cx="4104455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ПРАВОВЫЕ НОРМЫ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требования, закрепленные в государственных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законах, обеспечивается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государственным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принуждением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124745"/>
            <a:ext cx="4176463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ЭТИКЕТ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—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совокупность формальных правил поведения в заранее определенных ситуациях, в том числе нормы общения, деловой протокол и т.д.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0655" y="3394700"/>
            <a:ext cx="4197330" cy="3233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8646" y="3394699"/>
            <a:ext cx="4104455" cy="3233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5" y="1124746"/>
            <a:ext cx="4104455" cy="216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ПОЛИТИЧЕСКИЕ НОРМЫ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—регуляторы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политической жизни, выраженные в международных договорах, декларациях, хартиях, политических принципах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124744"/>
            <a:ext cx="4176463" cy="216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ЭСТЕТИЧЕСКИЕ НОРМЫ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—оценивание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 шкале красиво-безобразно; применяется по отношению к искусству, природе, человеку и его поступкам.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1" y="3387162"/>
            <a:ext cx="4176463" cy="3234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trkterra.ru/sites/default/files/field/image/new_region/18_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6015" y="3370719"/>
            <a:ext cx="4104455" cy="3230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5" y="1124746"/>
            <a:ext cx="4104455" cy="2520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КОРПОРАТИВНЫЕ НОРМЫ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правила поведения, установленные в крупных организациях, и закрепленные в уставе, кодексах, соглашениях и идеологии организаций.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124745"/>
            <a:ext cx="4176463" cy="165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РЕЛИГИОЗНЫЕ НОРМЫ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—правила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поведения, заповеди, содержащиеся в священных книгах и церковных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установлениях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211107" y="3026268"/>
            <a:ext cx="4223793" cy="357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"/>
          <a:stretch/>
        </p:blipFill>
        <p:spPr bwMode="auto">
          <a:xfrm>
            <a:off x="4716014" y="3830162"/>
            <a:ext cx="4248471" cy="2767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СОЦИАЛЬНЫЙ КОНТРОЛЬ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196753"/>
            <a:ext cx="5544617" cy="180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0" y="1196752"/>
            <a:ext cx="2915078" cy="1943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052737"/>
            <a:ext cx="5328592" cy="28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Важнейшим условием социального взаимодействия и эффективного функционирования социальной системы является предсказуемость социальных действий и социального поведения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людей.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770" y="3789041"/>
            <a:ext cx="8562814" cy="2778964"/>
          </a:xfrm>
          <a:prstGeom prst="rect">
            <a:avLst/>
          </a:prstGeom>
          <a:solidFill>
            <a:srgbClr val="F1C7E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СОЦИАЛЬНЫЙ КОНТРОЛЬ —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механизм поддержания общественного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порядка,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подразумевающий действия общества, направленные на предотвращение отклоняющегося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поведения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0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СОЦИАЛЬНЫЙ КОНТРОЛЬ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7"/>
            <a:ext cx="8568953" cy="151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Социальные нормы и социальные санкции представляют собой неразрывно целое, и если у какой-то социальной нормы отсутствует сопровождающая ее социальная санкция, то она теряет свою социально-регулирующую функцию.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770" y="1124745"/>
            <a:ext cx="8562814" cy="1368152"/>
          </a:xfrm>
          <a:prstGeom prst="rect">
            <a:avLst/>
          </a:prstGeom>
          <a:solidFill>
            <a:srgbClr val="F1C7E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СОЦИАЛЬНЫЕ САНКЦИИ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это средства поощрения </a:t>
            </a:r>
            <a:endParaRPr lang="ru-RU" sz="20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наказания, стимулирующие людей соблюдать социальные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нормы.</a:t>
            </a:r>
            <a:endParaRPr lang="ru-RU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http://www.nanya.ru/media/uploads/filebrowser/shutterstock_311749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13" r="43"/>
          <a:stretch/>
        </p:blipFill>
        <p:spPr bwMode="auto">
          <a:xfrm>
            <a:off x="270514" y="4149082"/>
            <a:ext cx="3372338" cy="252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4149082"/>
            <a:ext cx="5256584" cy="252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еще в XIX в. в странах Западной Европы социальной нормой считалось рождение детей только в законном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браке, поэтому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незаконнорожденные исключались из наследования имущества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родителей.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смягчения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общественного мнения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санкции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нарушение данной нормы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постепенно исключать.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6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СОЦИАЛЬНЫЙ КОНТРОЛЬ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5"/>
            <a:ext cx="8568953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социологии различают два основных процесса социального контроля: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внешний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социальный контроль и внутренний социальный контроль, или самоконтроль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Выделяют два вида внешнего контроля — формальный и неформальный.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2924944"/>
            <a:ext cx="4680519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ФОРМАЛЬНЫЙ СОЦИАЛЬНЫЙ КОНТРОЛЬ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основан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официальном одобрении или осуждении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основываясь на писаных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нормах, осуществляется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органами государственной власти, политическими и социальными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организациями и т.д., действует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территории всей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страны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170" name="Picture 2" descr="http://tv-mig.ru/upload/iblock/72e/72e39aed8872b848952343e4e4413d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76056" y="2615434"/>
            <a:ext cx="3816425" cy="2477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5092818"/>
            <a:ext cx="3960439" cy="1576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Медали и ордена,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степени, премии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титулы, грамоты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Штрафы, арест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конфискация имущества, тюремное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СОЦИАЛЬНЫЙ 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052736"/>
            <a:ext cx="4104455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НЕФОРМАЛЬНЫЙ СОЦИАЛЬНЫЙ КОНТРОЛЬ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основан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одобрении или осуждении родственников, друзей, коллег, знакомых, общественного мнения, выражается через традиции, обычаи либо средства массовой информации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6016" y="1194573"/>
            <a:ext cx="4104456" cy="1945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3284984"/>
            <a:ext cx="43924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Похвала,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одобрение,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аплодисменты,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асмешка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ругательства,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выговор, игнорирование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бойкот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81128"/>
            <a:ext cx="8568953" cy="201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Хотя официальные санкции кажутся более эффективными, на самом деле для человека более важными бывают неформальные санкции. Потребность в дружбе, любви, признании или боязнь насмешек и стыда часто оказываются действеннее, чем ордена или штрафы.</a:t>
            </a:r>
          </a:p>
        </p:txBody>
      </p:sp>
    </p:spTree>
    <p:extLst>
      <p:ext uri="{BB962C8B-B14F-4D97-AF65-F5344CB8AC3E}">
        <p14:creationId xmlns:p14="http://schemas.microsoft.com/office/powerpoint/2010/main" val="23562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Задание </a:t>
            </a:r>
            <a:r>
              <a:rPr lang="ru-RU" b="1" dirty="0" smtClean="0">
                <a:solidFill>
                  <a:schemeClr val="tx2"/>
                </a:solidFill>
              </a:rPr>
              <a:t>2.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Семен перебежал дорогу на красный сигнал светофора, в результате чего создал аварийную ситуацию на проезжей части. Какой вид социальных норм нарушил Семен?</a:t>
            </a:r>
          </a:p>
        </p:txBody>
      </p:sp>
    </p:spTree>
    <p:extLst>
      <p:ext uri="{BB962C8B-B14F-4D97-AF65-F5344CB8AC3E}">
        <p14:creationId xmlns:p14="http://schemas.microsoft.com/office/powerpoint/2010/main" val="3104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СОЦИАЛЬНЫЙ 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052736"/>
            <a:ext cx="4104455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ВНУТРЕННИЙ СОЦИАЛЬНЫЙ КОНТРОЛЬ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—самостоятельное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регулирование индивидом своего социального поведения в обществе.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3429000"/>
            <a:ext cx="8712967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вид контроля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проявляется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чувстве вины, эмоциональных переживаниях, «угрызениях совести» за социальные действия,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форме рефлексии индивида по поводу своего социального поведения.</a:t>
            </a:r>
          </a:p>
        </p:txBody>
      </p:sp>
      <p:pic>
        <p:nvPicPr>
          <p:cNvPr id="9218" name="Picture 2" descr="http://petrogazeta.ru/media/blog/4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"/>
          <a:stretch/>
        </p:blipFill>
        <p:spPr bwMode="auto">
          <a:xfrm>
            <a:off x="4572001" y="1149487"/>
            <a:ext cx="4266688" cy="21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1" y="4521922"/>
            <a:ext cx="3676711" cy="2080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9952" y="4479517"/>
            <a:ext cx="4749459" cy="2165441"/>
          </a:xfrm>
          <a:prstGeom prst="rect">
            <a:avLst/>
          </a:prstGeom>
          <a:solidFill>
            <a:srgbClr val="F1C7E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ru-RU" sz="1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СОЦИАЛИЗАЦИЯ </a:t>
            </a:r>
            <a:r>
              <a:rPr lang="ru-RU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ru-RU" sz="1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процесс </a:t>
            </a:r>
            <a:r>
              <a:rPr lang="ru-RU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усвоения индивидом социальных норм, культурных ценностей и образцов 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поведения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2973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ДЕВИАНТНОЕ ПОВЕДЕНИЕ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770" y="1124744"/>
            <a:ext cx="8562814" cy="1872208"/>
          </a:xfrm>
          <a:prstGeom prst="rect">
            <a:avLst/>
          </a:prstGeom>
          <a:solidFill>
            <a:srgbClr val="F1C7E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ДЕВИАНТНОЕ ПОВЕДЕНИЕ — </a:t>
            </a:r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поступок, действия человека, не соответствующие официально установленным или фактически сложившимся в данном обществе нормам или стандартам.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8769" y="3212976"/>
            <a:ext cx="4106209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770" y="5949280"/>
            <a:ext cx="41339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Аскетизм, святость, гениальность,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новаторство…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1" r="-1"/>
          <a:stretch/>
        </p:blipFill>
        <p:spPr bwMode="auto">
          <a:xfrm>
            <a:off x="4734232" y="3212975"/>
            <a:ext cx="4045892" cy="2448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34232" y="5805263"/>
            <a:ext cx="4117352" cy="86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Преступность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алкоголизм, наркомания, самоубийство, проституция,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терроризм…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2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ДЕВИАНТНОЕ ПОВЕДЕНИЕ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5"/>
            <a:ext cx="8568953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Исследователи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разные времена задумывались, что же заставляет человека вести себя плохо. Причины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девиантного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поведения даже в наше время не ясны до конца. На сегодняшний день разработано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пять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серьезных теорий, объясняющих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девиантное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поведение.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7266" y="2996952"/>
            <a:ext cx="4905215" cy="359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Теория 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контроля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Если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человек чувствует, что он приложил усилия для того, чтобы стать членом группы, то существует большая вероятность, что он будет стараться соответствовать ожиданиям значимых людей. Таким образом, группа контролирует поведение индивидуума.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3528" y="3048335"/>
            <a:ext cx="3519722" cy="3545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ДЕВИАНТНОЕ ПОВЕДЕНИЕ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052737"/>
            <a:ext cx="4104455" cy="28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Теория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аномии: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Аномией называют особое состояние личности, которое связано с потерей ценностных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ориентаций, т.е. 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личность растерянна и не знает, как ей действовать в неоднозначной обстановке.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7"/>
            <a:ext cx="4427985" cy="28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Теория дифференцированной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ассоциации: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Человек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 принятии решения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оглядывается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людей, которые тоже ведут себя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неправильно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дурное влияние).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3314" name="Picture 2" descr="http://fujitravel.ru/pictures/143/pic1_300420140934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" b="116"/>
          <a:stretch/>
        </p:blipFill>
        <p:spPr bwMode="auto">
          <a:xfrm>
            <a:off x="251520" y="4077071"/>
            <a:ext cx="4176465" cy="2592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reabilitaciya82.ru/wp-content/uploads/2015/11/%D0%9B%D0%B5%D0%B3%D0%BA%D0%B8%D0%B5-%D0%B4%D0%B5%D0%BD%D1%8C%D0%B3%D0%B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"/>
          <a:stretch/>
        </p:blipFill>
        <p:spPr bwMode="auto">
          <a:xfrm>
            <a:off x="4687436" y="4077071"/>
            <a:ext cx="4133035" cy="2592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ДЕВИАНТНОЕ ПОВЕДЕНИЕ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24745"/>
            <a:ext cx="4104457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5. Теория </a:t>
            </a:r>
            <a:r>
              <a:rPr lang="ru-RU" sz="2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девиантных</a:t>
            </a:r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субкультур: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Некоторые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субкультуры пропагандируют образ жизни, не слишком соответствующий нормам социума.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124745"/>
            <a:ext cx="4248472" cy="2880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4. Теория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ярлыков: </a:t>
            </a:r>
          </a:p>
          <a:p>
            <a:pPr algn="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еловек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однажды сделавший ошибку, становится будто бы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отмеченным.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Причины «неправильного» образа жизни заключается в том, что общество не склонно менять свое мнение о человеке.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10534" y="4150621"/>
            <a:ext cx="4133017" cy="2387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dusha-rebenka.ru/wp-content/uploads/2014/01/1175001918_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 bwMode="auto">
          <a:xfrm>
            <a:off x="4757730" y="3811202"/>
            <a:ext cx="4104456" cy="274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РОЛЬ СОЦИАЛЬНЫХ НОРМ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В ЖИЗНИ ОБЩЕСТВА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1"/>
            <a:ext cx="8568953" cy="180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Функции социальных </a:t>
            </a:r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норм: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интегрирование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индивидов в группы, а группы в общество;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регулирование общего хода социализации;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контролирование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девиантного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поведения;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формирование моделей, эталонов поведения.</a:t>
            </a:r>
          </a:p>
        </p:txBody>
      </p:sp>
      <p:pic>
        <p:nvPicPr>
          <p:cNvPr id="15362" name="Picture 2" descr="http://chirkovtrener.ru/wp-content/uploads/2014/10/%D0%9A-%D1%81%D1%82%D0%B0%D1%82%D1%8C%D0%B5-%D0%BF%D1%80%D0%BE-%D0%BA%D0%BD%D1%83%D1%82-%D0%B8-%D0%BF%D1%80%D1%8F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449987" cy="3004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3645024"/>
            <a:ext cx="51125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Выполнять </a:t>
            </a:r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нормы трудно, иногда невозможно, однако именно </a:t>
            </a: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выполнение </a:t>
            </a:r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большинством людей основных общественных норм является </a:t>
            </a: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условием </a:t>
            </a:r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существования человечества. </a:t>
            </a:r>
          </a:p>
        </p:txBody>
      </p:sp>
    </p:spTree>
    <p:extLst>
      <p:ext uri="{BB962C8B-B14F-4D97-AF65-F5344CB8AC3E}">
        <p14:creationId xmlns:p14="http://schemas.microsoft.com/office/powerpoint/2010/main" val="9136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2800" b="1" dirty="0"/>
              <a:t>Задание </a:t>
            </a:r>
            <a:r>
              <a:rPr lang="ru-RU" sz="2800" b="1" dirty="0" smtClean="0"/>
              <a:t>3.</a:t>
            </a:r>
            <a:r>
              <a:rPr lang="ru-RU" sz="2800" dirty="0"/>
              <a:t> </a:t>
            </a:r>
            <a:r>
              <a:rPr lang="ru-RU" sz="2800" dirty="0">
                <a:solidFill>
                  <a:schemeClr val="tx2"/>
                </a:solidFill>
              </a:rPr>
              <a:t>Вадим парковался на автомобиле и случайно задел велосипед соседа, погнув ему бампер. Что характерно для правовой оценки данной ситуации.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1) преступление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проступок</a:t>
            </a:r>
          </a:p>
          <a:p>
            <a:r>
              <a:rPr lang="ru-RU" dirty="0"/>
              <a:t>3) возмещение ущерба</a:t>
            </a:r>
          </a:p>
          <a:p>
            <a:r>
              <a:rPr lang="ru-RU" dirty="0"/>
              <a:t>4) лишение свободы</a:t>
            </a:r>
          </a:p>
          <a:p>
            <a:r>
              <a:rPr lang="ru-RU" dirty="0"/>
              <a:t>5) Уголовный Кодекс РФ</a:t>
            </a:r>
          </a:p>
          <a:p>
            <a:r>
              <a:rPr lang="ru-RU" dirty="0"/>
              <a:t>6) Гражданский кодекс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Задание </a:t>
            </a:r>
            <a:r>
              <a:rPr lang="ru-RU" b="1" dirty="0" smtClean="0">
                <a:solidFill>
                  <a:schemeClr val="tx2"/>
                </a:solidFill>
              </a:rPr>
              <a:t>4.</a:t>
            </a:r>
            <a:r>
              <a:rPr lang="ru-RU" dirty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Артем всегда вежлив и тактичен. Когда он заходит в помещение, Артем пропускает дам вперед, снимает головной убор. Как называется свод правил, которых придерживается Артем?</a:t>
            </a:r>
          </a:p>
        </p:txBody>
      </p:sp>
    </p:spTree>
    <p:extLst>
      <p:ext uri="{BB962C8B-B14F-4D97-AF65-F5344CB8AC3E}">
        <p14:creationId xmlns:p14="http://schemas.microsoft.com/office/powerpoint/2010/main" val="23736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5</a:t>
            </a:r>
            <a:r>
              <a:rPr lang="ru-RU" sz="3200" b="1" dirty="0" smtClean="0">
                <a:solidFill>
                  <a:schemeClr val="tx2"/>
                </a:solidFill>
              </a:rPr>
              <a:t>. </a:t>
            </a:r>
            <a:r>
              <a:rPr lang="ru-RU" sz="3200" b="1" dirty="0">
                <a:solidFill>
                  <a:schemeClr val="tx2"/>
                </a:solidFill>
              </a:rPr>
              <a:t>Задачей правоохранительных органов является: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пресечение противоправной деятельности  </a:t>
            </a:r>
            <a:endParaRPr lang="ru-RU" dirty="0"/>
          </a:p>
          <a:p>
            <a:r>
              <a:rPr lang="ru-RU" dirty="0"/>
              <a:t>Б) законотворческая деятельность</a:t>
            </a:r>
            <a:endParaRPr lang="ru-RU" dirty="0"/>
          </a:p>
          <a:p>
            <a:r>
              <a:rPr lang="ru-RU" dirty="0"/>
              <a:t>В) борьба с инакомыслием</a:t>
            </a:r>
            <a:endParaRPr lang="ru-RU" dirty="0"/>
          </a:p>
          <a:p>
            <a:r>
              <a:rPr lang="ru-RU" dirty="0"/>
              <a:t>Г) утверждение моральных ценностей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5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9761" y="309716"/>
            <a:ext cx="8572500" cy="4802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761" y="5229200"/>
            <a:ext cx="8572500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etite" pitchFamily="50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4" b="39"/>
          <a:stretch/>
        </p:blipFill>
        <p:spPr bwMode="auto">
          <a:xfrm>
            <a:off x="304400" y="251959"/>
            <a:ext cx="3931434" cy="3465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536504" cy="345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быть свободным, нужно подчиняться </a:t>
            </a:r>
            <a:r>
              <a:rPr lang="ru-RU" sz="28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законам.</a:t>
            </a:r>
            <a:endParaRPr lang="ru-RU" sz="28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0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Античный   афоризм</a:t>
            </a:r>
          </a:p>
          <a:p>
            <a:pPr>
              <a:spcBef>
                <a:spcPts val="1200"/>
              </a:spcBef>
            </a:pPr>
            <a:r>
              <a:rPr lang="ru-RU" sz="28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 должен быть строг,  а люди снисходительны.</a:t>
            </a:r>
          </a:p>
          <a:p>
            <a:pPr algn="r"/>
            <a:r>
              <a:rPr lang="ru-RU" sz="20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Люк де </a:t>
            </a:r>
            <a:r>
              <a:rPr lang="ru-RU" sz="20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Клапье</a:t>
            </a:r>
            <a:r>
              <a:rPr lang="ru-RU" sz="20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0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Вовенарг</a:t>
            </a:r>
            <a:r>
              <a:rPr lang="ru-RU" sz="20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французский   писатель  </a:t>
            </a:r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0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1715-1747</a:t>
            </a:r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itchFamily="2" charset="-79"/>
              </a:rPr>
              <a:t> </a:t>
            </a:r>
            <a:endParaRPr lang="ru-RU" sz="2000" b="1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56" l="29375" r="71250">
                        <a14:foregroundMark x1="49792" y1="83889" x2="49792" y2="838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4400" y="4068119"/>
            <a:ext cx="1917071" cy="239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5" y="3933056"/>
            <a:ext cx="6264696" cy="266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Что такое этикет, мораль?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чем состоит «золотое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правило морали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»? 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Что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такое социализация?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Часто ли  вы  нарушаете правила поведения?</a:t>
            </a:r>
          </a:p>
        </p:txBody>
      </p:sp>
    </p:spTree>
    <p:extLst>
      <p:ext uri="{BB962C8B-B14F-4D97-AF65-F5344CB8AC3E}">
        <p14:creationId xmlns:p14="http://schemas.microsoft.com/office/powerpoint/2010/main" val="33993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7"/>
            <a:ext cx="8712969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Известно, что в обществе существуют определенные правила и нормы, которые определяют жизнь этого общества и, естественно, в чем-то ограничивают деятельность людей.</a:t>
            </a:r>
          </a:p>
          <a:p>
            <a:pPr marL="1430338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! ! ! Приведите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примеры ограничений поступков людей со стороны общества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3064824"/>
            <a:ext cx="4143499" cy="3567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75239" y="3064824"/>
            <a:ext cx="4217242" cy="3567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etite" pitchFamily="50" charset="0"/>
              </a:rPr>
              <a:t>НОРМЫ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1765" y="1054093"/>
            <a:ext cx="5184577" cy="341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Древнем Риме «нормой» называли инструмент каменщиков — отвес, при помощи которого проверялась вертикальность стен. Позднее это слово стало обозначать любое средство, которое применялось для проверки соответствия какого-либо реального объекта установленным стандартам.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3527" y="1124746"/>
            <a:ext cx="3240361" cy="3343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681328"/>
            <a:ext cx="8562814" cy="1886676"/>
          </a:xfrm>
          <a:prstGeom prst="rect">
            <a:avLst/>
          </a:prstGeom>
          <a:solidFill>
            <a:srgbClr val="F1C7E3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СОЦИАЛЬНЫЕ НОРМЫ —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правила и образцы поведения, сложившиеся в обществе в результате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практической 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деятельности людей, в ходе которой были выработаны оптимальные стандарты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поведения</a:t>
            </a:r>
            <a:r>
              <a:rPr lang="ru-RU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3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1239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Aharoni</vt:lpstr>
      <vt:lpstr>Appetite</vt:lpstr>
      <vt:lpstr>Arial</vt:lpstr>
      <vt:lpstr>Arial Narrow</vt:lpstr>
      <vt:lpstr>Arial Unicode MS</vt:lpstr>
      <vt:lpstr>Calibri</vt:lpstr>
      <vt:lpstr>Candara</vt:lpstr>
      <vt:lpstr>Wingdings</vt:lpstr>
      <vt:lpstr>Тема Office</vt:lpstr>
      <vt:lpstr>Задание 1. Петр ночью проник в магазин и вынес от туда товара на сумму 238 тысяч рублей. Через некоторое время следователи вышли на его след и задержали. Что характерно для правовой оценки данной ситуации. Запишите цифры, под которыми указаны верные ответы. </vt:lpstr>
      <vt:lpstr>Задание 2. </vt:lpstr>
      <vt:lpstr>Задание 3. Вадим парковался на автомобиле и случайно задел велосипед соседа, погнув ему бампер. Что характерно для правовой оценки данной ситуации. </vt:lpstr>
      <vt:lpstr>Задание 4. </vt:lpstr>
      <vt:lpstr>5. Задачей правоохранительных органов является: </vt:lpstr>
      <vt:lpstr>НОРМЫ ПОВЕДЕНИЯ</vt:lpstr>
      <vt:lpstr>Презентация PowerPoint</vt:lpstr>
      <vt:lpstr>НОРМЫ ПОВЕДЕНИЯ</vt:lpstr>
      <vt:lpstr>НОРМЫ ПОВЕДЕНИЯ</vt:lpstr>
      <vt:lpstr>НОРМЫ ПОВЕДЕНИЯ</vt:lpstr>
      <vt:lpstr>НОРМЫ ПОВЕДЕНИЯ</vt:lpstr>
      <vt:lpstr>НОРМЫ ПОВЕДЕНИЯ</vt:lpstr>
      <vt:lpstr>НОРМЫ ПОВЕДЕНИЯ</vt:lpstr>
      <vt:lpstr>НОРМЫ ПОВЕДЕНИЯ</vt:lpstr>
      <vt:lpstr>НОРМЫ ПОВЕДЕНИЯ</vt:lpstr>
      <vt:lpstr>СОЦИАЛЬНЫЙ КОНТРОЛЬ</vt:lpstr>
      <vt:lpstr>СОЦИАЛЬНЫЙ КОНТРОЛЬ</vt:lpstr>
      <vt:lpstr>СОЦИАЛЬНЫЙ КОНТРОЛЬ</vt:lpstr>
      <vt:lpstr>СОЦИАЛЬНЫЙ КОНТРОЛЬ</vt:lpstr>
      <vt:lpstr>СОЦИАЛЬНЫЙ КОНТРОЛЬ</vt:lpstr>
      <vt:lpstr>ДЕВИАНТНОЕ ПОВЕДЕНИЕ</vt:lpstr>
      <vt:lpstr>ДЕВИАНТНОЕ ПОВЕДЕНИЕ</vt:lpstr>
      <vt:lpstr>ДЕВИАНТНОЕ ПОВЕДЕНИЕ</vt:lpstr>
      <vt:lpstr>ДЕВИАНТНОЕ ПОВЕДЕНИЕ</vt:lpstr>
      <vt:lpstr>РОЛЬ СОЦИАЛЬНЫХ НОРМ  В ЖИЗНИ ОБЩЕСТВА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Windows User</cp:lastModifiedBy>
  <cp:revision>45</cp:revision>
  <dcterms:created xsi:type="dcterms:W3CDTF">2016-07-18T01:52:19Z</dcterms:created>
  <dcterms:modified xsi:type="dcterms:W3CDTF">2020-12-09T05:46:21Z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3609888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