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80" r:id="rId3"/>
    <p:sldId id="281" r:id="rId4"/>
    <p:sldId id="282" r:id="rId5"/>
    <p:sldId id="283" r:id="rId6"/>
    <p:sldId id="284" r:id="rId7"/>
    <p:sldId id="258" r:id="rId8"/>
    <p:sldId id="259" r:id="rId9"/>
    <p:sldId id="260" r:id="rId10"/>
    <p:sldId id="273" r:id="rId11"/>
    <p:sldId id="262" r:id="rId12"/>
    <p:sldId id="263" r:id="rId13"/>
    <p:sldId id="270" r:id="rId14"/>
    <p:sldId id="271" r:id="rId15"/>
    <p:sldId id="272" r:id="rId16"/>
    <p:sldId id="265" r:id="rId17"/>
    <p:sldId id="266" r:id="rId18"/>
    <p:sldId id="275" r:id="rId19"/>
    <p:sldId id="267" r:id="rId20"/>
    <p:sldId id="276" r:id="rId21"/>
    <p:sldId id="268" r:id="rId22"/>
    <p:sldId id="269" r:id="rId23"/>
    <p:sldId id="277" r:id="rId24"/>
    <p:sldId id="278" r:id="rId25"/>
    <p:sldId id="274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1C7E3"/>
    <a:srgbClr val="F6DAED"/>
    <a:srgbClr val="FFCCFF"/>
    <a:srgbClr val="69D200"/>
    <a:srgbClr val="CCFF99"/>
    <a:srgbClr val="00CC99"/>
    <a:srgbClr val="66FF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8.wdp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10.wdp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13.wdp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17.wdp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19.wdp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23.wdp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/>
              <a:t>Задание </a:t>
            </a:r>
            <a:r>
              <a:rPr lang="ru-RU" sz="2000" b="1" dirty="0" smtClean="0"/>
              <a:t>1.</a:t>
            </a:r>
            <a:r>
              <a:rPr lang="ru-RU" sz="2000" b="1" dirty="0"/>
              <a:t> </a:t>
            </a:r>
            <a:r>
              <a:rPr lang="ru-RU" sz="2000" dirty="0">
                <a:solidFill>
                  <a:schemeClr val="tx2"/>
                </a:solidFill>
              </a:rPr>
              <a:t>Петр ночью проник в магазин и вынес от туда товара на сумму 238 тысяч рублей. Через некоторое время следователи вышли на его след и задержали. Что характерно для правовой оценки данной ситуации. Запишите цифры, под которыми указаны верные ответы</a:t>
            </a:r>
            <a:r>
              <a:rPr lang="ru-RU" sz="2000" dirty="0"/>
              <a:t>.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1) административный проступок</a:t>
            </a:r>
          </a:p>
          <a:p>
            <a:r>
              <a:rPr lang="ru-RU" dirty="0"/>
              <a:t>2) дисциплинарный проступок</a:t>
            </a:r>
          </a:p>
          <a:p>
            <a:r>
              <a:rPr lang="ru-RU" dirty="0"/>
              <a:t>3) преступление</a:t>
            </a:r>
          </a:p>
          <a:p>
            <a:r>
              <a:rPr lang="ru-RU" dirty="0"/>
              <a:t>4) Уголовный кодекс РФ</a:t>
            </a:r>
          </a:p>
          <a:p>
            <a:r>
              <a:rPr lang="ru-RU" dirty="0"/>
              <a:t>5) Кодекс РФ об административных правонарушениях</a:t>
            </a:r>
          </a:p>
          <a:p>
            <a:r>
              <a:rPr lang="ru-RU" dirty="0"/>
              <a:t>6) Гражданский кодекс РФ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139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850106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petite" pitchFamily="50" charset="0"/>
              </a:rPr>
              <a:t>НОРМЫ ПОВЕДЕНИЯ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85692"/>
            <a:ext cx="5616624" cy="38754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124745"/>
            <a:ext cx="8568952" cy="48965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Первыми осознанными регуляторами отношений в 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человеческом обществе </a:t>
            </a: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были </a:t>
            </a:r>
            <a:r>
              <a:rPr lang="ru-RU" sz="24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ТАБУ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– абсолютные </a:t>
            </a: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запреты на 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какие-либо действия</a:t>
            </a: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. Одно из первых и главных табу 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– </a:t>
            </a: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запрещение 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браков с </a:t>
            </a: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близкими родственниками. </a:t>
            </a:r>
            <a:endParaRPr lang="ru-RU" sz="24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  <a:p>
            <a:pPr marL="5826125"/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Впервые </a:t>
            </a: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термин 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был открыт для европейцев </a:t>
            </a:r>
            <a:r>
              <a:rPr lang="ru-RU" sz="24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Джеймсом Куком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. Он </a:t>
            </a: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описал данный обычай в записках о традициях 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аборигенов </a:t>
            </a: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с островов 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Тонга в </a:t>
            </a: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1771 году. </a:t>
            </a:r>
          </a:p>
        </p:txBody>
      </p:sp>
    </p:spTree>
    <p:extLst>
      <p:ext uri="{BB962C8B-B14F-4D97-AF65-F5344CB8AC3E}">
        <p14:creationId xmlns:p14="http://schemas.microsoft.com/office/powerpoint/2010/main" val="10058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850106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petite" pitchFamily="50" charset="0"/>
              </a:rPr>
              <a:t>НОРМЫ ПОВЕДЕНИЯ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052737"/>
            <a:ext cx="8640960" cy="54726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Нормы поведения человека в обществе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– понятие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, отражающее формы взаимодействия личности с окружающим ее миром. Социальные нормы определяют, что должен делать человек, как он должен это делать, наконец, каким он должен быть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.</a:t>
            </a:r>
          </a:p>
          <a:p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Социальные нормы имеют ряд </a:t>
            </a:r>
            <a:endParaRPr lang="ru-RU" sz="2400" b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  <a:p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разновидностей: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обычаи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и традиции </a:t>
            </a:r>
            <a:endParaRPr lang="ru-RU" sz="2400" b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моральные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нормы </a:t>
            </a:r>
            <a:endParaRPr lang="ru-RU" sz="2400" b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нормы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этикета </a:t>
            </a:r>
            <a:endParaRPr lang="ru-RU" sz="2400" b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правовые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нормы </a:t>
            </a:r>
            <a:endParaRPr lang="ru-RU" sz="2400" b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эстетические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нормы </a:t>
            </a:r>
            <a:endParaRPr lang="ru-RU" sz="2400" b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политические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нормы </a:t>
            </a:r>
            <a:endParaRPr lang="ru-RU" sz="2400" b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религиозные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нормы </a:t>
            </a:r>
            <a:endParaRPr lang="ru-RU" sz="2400" b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корпоративные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нормы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5"/>
          <a:stretch/>
        </p:blipFill>
        <p:spPr bwMode="auto">
          <a:xfrm>
            <a:off x="4644009" y="2698955"/>
            <a:ext cx="4176464" cy="38263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047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850106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petite" pitchFamily="50" charset="0"/>
              </a:rPr>
              <a:t>НОРМЫ ПОВЕДЕНИЯ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16015" y="1052737"/>
            <a:ext cx="4104457" cy="187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МОРАЛЬНЫЕ НОРМЫ 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—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оценка поступков по шкалам морально-аморально, добро-зло,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хорошо-плохо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1" y="1052737"/>
            <a:ext cx="4176463" cy="187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4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ОБЫЧАИ И ТРАДИЦИИ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—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правила поведения, ставшие обязательными в силу привычки и повторяющиеся из поколения в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поколение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51521" y="2994618"/>
            <a:ext cx="4176464" cy="33147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1" y="6309320"/>
            <a:ext cx="417646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Дивали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фестиваль огней в Индии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"/>
          <a:stretch/>
        </p:blipFill>
        <p:spPr bwMode="auto">
          <a:xfrm>
            <a:off x="4716014" y="2996790"/>
            <a:ext cx="4251005" cy="36177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212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850106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petite" pitchFamily="50" charset="0"/>
              </a:rPr>
              <a:t>НОРМЫ ПОВЕДЕНИЯ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16015" y="1124746"/>
            <a:ext cx="4104455" cy="20162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ПРАВОВЫЕ НОРМЫ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—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требования, закрепленные в государственных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законах, обеспечивается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государственным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принуждением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1" y="1124745"/>
            <a:ext cx="4176463" cy="20162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4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ЭТИКЕТ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—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совокупность формальных правил поведения в заранее определенных ситуациях, в том числе нормы общения, деловой протокол и т.д.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30655" y="3394700"/>
            <a:ext cx="4197330" cy="32337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718646" y="3394699"/>
            <a:ext cx="4104455" cy="32337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933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850106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petite" pitchFamily="50" charset="0"/>
              </a:rPr>
              <a:t>НОРМЫ ПОВЕДЕНИЯ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16015" y="1124746"/>
            <a:ext cx="4104455" cy="21602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ПОЛИТИЧЕСКИЕ НОРМЫ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—регуляторы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политической жизни, выраженные в международных договорах, декларациях, хартиях, политических принципах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1" y="1124744"/>
            <a:ext cx="4176463" cy="21602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4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ЭСТЕТИЧЕСКИЕ НОРМЫ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—оценивание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по шкале красиво-безобразно; применяется по отношению к искусству, природе, человеку и его поступкам.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51521" y="3387162"/>
            <a:ext cx="4176463" cy="32340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http://www.trkterra.ru/sites/default/files/field/image/new_region/18_2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716015" y="3370719"/>
            <a:ext cx="4104455" cy="32301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98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850106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petite" pitchFamily="50" charset="0"/>
              </a:rPr>
              <a:t>НОРМЫ ПОВЕДЕНИЯ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16015" y="1124746"/>
            <a:ext cx="4104455" cy="25202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КОРПОРАТИВНЫЕ НОРМЫ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—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правила поведения, установленные в крупных организациях, и закрепленные в уставе, кодексах, соглашениях и идеологии организаций.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1" y="1124745"/>
            <a:ext cx="4176463" cy="16561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4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РЕЛИГИОЗНЫЕ НОРМЫ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—правила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поведения, заповеди, содержащиеся в священных книгах и церковных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установлениях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2"/>
          <a:stretch/>
        </p:blipFill>
        <p:spPr bwMode="auto">
          <a:xfrm>
            <a:off x="211107" y="3026268"/>
            <a:ext cx="4223793" cy="35715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6"/>
          <a:stretch/>
        </p:blipFill>
        <p:spPr bwMode="auto">
          <a:xfrm>
            <a:off x="4716014" y="3830162"/>
            <a:ext cx="4248471" cy="27676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720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850106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petite" pitchFamily="50" charset="0"/>
              </a:rPr>
              <a:t>СОЦИАЛЬНЫЙ КОНТРОЛЬ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petite" pitchFamily="50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47864" y="1196753"/>
            <a:ext cx="5544617" cy="18001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70" y="1196752"/>
            <a:ext cx="2915078" cy="19433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347864" y="1052737"/>
            <a:ext cx="5328592" cy="28083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Важнейшим условием социального взаимодействия и эффективного функционирования социальной системы является предсказуемость социальных действий и социального поведения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людей.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8770" y="3789041"/>
            <a:ext cx="8562814" cy="2778964"/>
          </a:xfrm>
          <a:prstGeom prst="rect">
            <a:avLst/>
          </a:prstGeom>
          <a:solidFill>
            <a:srgbClr val="F1C7E3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СОЦИАЛЬНЫЙ КОНТРОЛЬ — </a:t>
            </a:r>
            <a:r>
              <a:rPr lang="ru-RU" sz="20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механизм поддержания общественного </a:t>
            </a:r>
            <a:r>
              <a:rPr lang="ru-RU" sz="20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порядка, </a:t>
            </a:r>
            <a:r>
              <a:rPr lang="ru-RU" sz="20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подразумевающий действия общества, направленные на предотвращение отклоняющегося </a:t>
            </a:r>
            <a:r>
              <a:rPr lang="ru-RU" sz="20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поведения</a:t>
            </a:r>
            <a:r>
              <a:rPr lang="ru-RU" sz="24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endParaRPr lang="ru-RU" sz="2400" b="1" dirty="0">
              <a:solidFill>
                <a:srgbClr val="CC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7204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850106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petite" pitchFamily="50" charset="0"/>
              </a:rPr>
              <a:t>СОЦИАЛЬНЫЙ КОНТРОЛЬ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492897"/>
            <a:ext cx="8568953" cy="1512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Социальные нормы и социальные санкции представляют собой неразрывно целое, и если у какой-то социальной нормы отсутствует сопровождающая ее социальная санкция, то она теряет свою социально-регулирующую функцию.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8770" y="1124745"/>
            <a:ext cx="8562814" cy="1368152"/>
          </a:xfrm>
          <a:prstGeom prst="rect">
            <a:avLst/>
          </a:prstGeom>
          <a:solidFill>
            <a:srgbClr val="F1C7E3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СОЦИАЛЬНЫЕ САНКЦИИ </a:t>
            </a:r>
            <a:r>
              <a:rPr lang="ru-RU" sz="20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— это средства поощрения </a:t>
            </a:r>
            <a:endParaRPr lang="ru-RU" sz="2000" b="1" dirty="0" smtClean="0">
              <a:solidFill>
                <a:srgbClr val="CC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ru-RU" sz="20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 </a:t>
            </a:r>
            <a:r>
              <a:rPr lang="ru-RU" sz="20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наказания, стимулирующие людей соблюдать социальные </a:t>
            </a:r>
            <a:r>
              <a:rPr lang="ru-RU" sz="20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нормы.</a:t>
            </a:r>
            <a:endParaRPr lang="ru-RU" sz="2000" b="1" dirty="0">
              <a:solidFill>
                <a:srgbClr val="CC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6146" name="Picture 2" descr="http://www.nanya.ru/media/uploads/filebrowser/shutterstock_3117497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713" r="43"/>
          <a:stretch/>
        </p:blipFill>
        <p:spPr bwMode="auto">
          <a:xfrm>
            <a:off x="270514" y="4149082"/>
            <a:ext cx="3372338" cy="25203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779912" y="4149082"/>
            <a:ext cx="5256584" cy="2520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Например, еще в XIX в. в странах Западной Европы социальной нормой считалось рождение детей только в законном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браке, поэтому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незаконнорожденные исключались из наследования имущества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родителей.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Однако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мере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смягчения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общественного мнения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санкции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нарушение данной нормы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стали постепенно исключать. </a:t>
            </a:r>
            <a:endParaRPr lang="ru-RU" sz="2000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567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850106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petite" pitchFamily="50" charset="0"/>
              </a:rPr>
              <a:t>СОЦИАЛЬНЫЙ КОНТРОЛЬ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124745"/>
            <a:ext cx="8568953" cy="15841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В социологии различают два основных процесса социального контроля: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внешний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социальный контроль и внутренний социальный контроль, или самоконтроль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.</a:t>
            </a:r>
          </a:p>
          <a:p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Выделяют два вида внешнего контроля — формальный и неформальный.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1" y="2924944"/>
            <a:ext cx="4680519" cy="36724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4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ФОРМАЛЬНЫЙ СОЦИАЛЬНЫЙ КОНТРОЛЬ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— основан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на официальном одобрении или осуждении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,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основываясь на писаных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нормах, осуществляется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органами государственной власти, политическими и социальными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организациями и т.д., действует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на территории всей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страны 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7170" name="Picture 2" descr="http://tv-mig.ru/upload/iblock/72e/72e39aed8872b848952343e4e4413d3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5076056" y="2615434"/>
            <a:ext cx="3816425" cy="24773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076056" y="5092818"/>
            <a:ext cx="3960439" cy="15765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Медали и ордена,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степени, премии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титулы, грамоты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Штрафы, арест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конфискация имущества, тюремное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заключение</a:t>
            </a:r>
            <a:endParaRPr lang="ru-RU" sz="2000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399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850106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petite" pitchFamily="50" charset="0"/>
              </a:rPr>
              <a:t>СОЦИАЛЬНЫЙ КОНТРОЛЬ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1" y="1052736"/>
            <a:ext cx="4104455" cy="35283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4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НЕФОРМАЛЬНЫЙ СОЦИАЛЬНЫЙ КОНТРОЛЬ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— основан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на одобрении или осуждении родственников, друзей, коллег, знакомых, общественного мнения, выражается через традиции, обычаи либо средства массовой информации</a:t>
            </a:r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716016" y="1194573"/>
            <a:ext cx="4104456" cy="19458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572000" y="3284984"/>
            <a:ext cx="4392488" cy="1152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Похвала,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одобрение,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слава,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аплодисменты,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улыбка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асмешка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ругательства,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выговор, игнорирование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бойкот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4581128"/>
            <a:ext cx="8568953" cy="20131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Хотя официальные санкции кажутся более эффективными, на самом деле для человека более важными бывают неформальные санкции. Потребность в дружбе, любви, признании или боязнь насмешек и стыда часто оказываются действеннее, чем ордена или штрафы.</a:t>
            </a:r>
          </a:p>
        </p:txBody>
      </p:sp>
    </p:spTree>
    <p:extLst>
      <p:ext uri="{BB962C8B-B14F-4D97-AF65-F5344CB8AC3E}">
        <p14:creationId xmlns:p14="http://schemas.microsoft.com/office/powerpoint/2010/main" val="235627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Задание </a:t>
            </a:r>
            <a:r>
              <a:rPr lang="ru-RU" b="1" dirty="0" smtClean="0">
                <a:solidFill>
                  <a:schemeClr val="tx2"/>
                </a:solidFill>
              </a:rPr>
              <a:t>2.</a:t>
            </a:r>
            <a:r>
              <a:rPr lang="ru-RU" dirty="0">
                <a:solidFill>
                  <a:schemeClr val="tx2"/>
                </a:solidFill>
              </a:rPr>
              <a:t/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Семен перебежал дорогу на красный сигнал светофора, в результате чего создал аварийную ситуацию на проезжей части. Какой вид социальных норм нарушил Семен?</a:t>
            </a:r>
          </a:p>
        </p:txBody>
      </p:sp>
    </p:spTree>
    <p:extLst>
      <p:ext uri="{BB962C8B-B14F-4D97-AF65-F5344CB8AC3E}">
        <p14:creationId xmlns:p14="http://schemas.microsoft.com/office/powerpoint/2010/main" val="31046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850106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petite" pitchFamily="50" charset="0"/>
              </a:rPr>
              <a:t>СОЦИАЛЬНЫЙ КОНТРОЛЬ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1" y="1052736"/>
            <a:ext cx="4104455" cy="23762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4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ВНУТРЕННИЙ СОЦИАЛЬНЫЙ КОНТРОЛЬ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—самостоятельное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регулирование индивидом своего социального поведения в обществе.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1521" y="3429000"/>
            <a:ext cx="8712967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Данный вид контроля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проявляется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чувстве вины, эмоциональных переживаниях, «угрызениях совести» за социальные действия,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форме рефлексии индивида по поводу своего социального поведения.</a:t>
            </a:r>
          </a:p>
        </p:txBody>
      </p:sp>
      <p:pic>
        <p:nvPicPr>
          <p:cNvPr id="9218" name="Picture 2" descr="http://petrogazeta.ru/media/blog/46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2"/>
          <a:stretch/>
        </p:blipFill>
        <p:spPr bwMode="auto">
          <a:xfrm>
            <a:off x="4572001" y="1149487"/>
            <a:ext cx="4266688" cy="21827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51521" y="4521922"/>
            <a:ext cx="3676711" cy="20806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139952" y="4479517"/>
            <a:ext cx="4749459" cy="2165441"/>
          </a:xfrm>
          <a:prstGeom prst="rect">
            <a:avLst/>
          </a:prstGeom>
          <a:solidFill>
            <a:srgbClr val="F1C7E3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213"/>
            <a:r>
              <a:rPr lang="ru-RU" sz="16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СОЦИАЛИЗАЦИЯ </a:t>
            </a:r>
            <a:r>
              <a:rPr lang="ru-RU" sz="16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— </a:t>
            </a:r>
            <a:r>
              <a:rPr lang="ru-RU" sz="16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процесс </a:t>
            </a:r>
            <a:r>
              <a:rPr lang="ru-RU" sz="16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усвоения индивидом социальных норм, культурных ценностей и образцов </a:t>
            </a:r>
            <a:r>
              <a:rPr lang="ru-RU" sz="24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поведения общества.</a:t>
            </a:r>
          </a:p>
        </p:txBody>
      </p:sp>
    </p:spTree>
    <p:extLst>
      <p:ext uri="{BB962C8B-B14F-4D97-AF65-F5344CB8AC3E}">
        <p14:creationId xmlns:p14="http://schemas.microsoft.com/office/powerpoint/2010/main" val="229730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850106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petite" pitchFamily="50" charset="0"/>
              </a:rPr>
              <a:t>ДЕВИАНТНОЕ ПОВЕДЕНИЕ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petite" pitchFamily="50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8770" y="1124744"/>
            <a:ext cx="8562814" cy="1872208"/>
          </a:xfrm>
          <a:prstGeom prst="rect">
            <a:avLst/>
          </a:prstGeom>
          <a:solidFill>
            <a:srgbClr val="F1C7E3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ДЕВИАНТНОЕ ПОВЕДЕНИЕ — </a:t>
            </a:r>
            <a:r>
              <a:rPr lang="ru-RU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это поступок, действия человека, не соответствующие официально установленным или фактически сложившимся в данном обществе нормам или стандартам.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88769" y="3212976"/>
            <a:ext cx="4106209" cy="27363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88770" y="5949280"/>
            <a:ext cx="4133992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Аскетизм, святость, гениальность,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новаторство… </a:t>
            </a:r>
            <a:endParaRPr lang="ru-RU" sz="2000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651" r="-1"/>
          <a:stretch/>
        </p:blipFill>
        <p:spPr bwMode="auto">
          <a:xfrm>
            <a:off x="4734232" y="3212975"/>
            <a:ext cx="4045892" cy="24482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734232" y="5805263"/>
            <a:ext cx="4117352" cy="8640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Преступность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алкоголизм, наркомания, самоубийство, проституция,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терроризм…</a:t>
            </a:r>
            <a:endParaRPr lang="ru-RU" sz="2000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1325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850106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petite" pitchFamily="50" charset="0"/>
              </a:rPr>
              <a:t>ДЕВИАНТНОЕ ПОВЕДЕНИЕ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124745"/>
            <a:ext cx="8568953" cy="17281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Исследователи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в разные времена задумывались, что же заставляет человека вести себя плохо. Причины </a:t>
            </a: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девиантного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поведения даже в наше время не ясны до конца. На сегодняшний день разработано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пять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серьезных теорий, объясняющих </a:t>
            </a: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девиантное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поведение.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87266" y="2996952"/>
            <a:ext cx="4905215" cy="35973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1. Теория </a:t>
            </a:r>
            <a:r>
              <a:rPr lang="ru-RU" sz="24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контроля</a:t>
            </a:r>
            <a:r>
              <a:rPr lang="ru-RU" sz="24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:</a:t>
            </a:r>
          </a:p>
          <a:p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Если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человек чувствует, что он приложил усилия для того, чтобы стать членом группы, то существует большая вероятность, что он будет стараться соответствовать ожиданиям значимых людей. Таким образом, группа контролирует поведение индивидуума. 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323528" y="3048335"/>
            <a:ext cx="3519722" cy="35459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733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850106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petite" pitchFamily="50" charset="0"/>
              </a:rPr>
              <a:t>ДЕВИАНТНОЕ ПОВЕДЕНИЕ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16016" y="1052737"/>
            <a:ext cx="4104455" cy="28083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3. Теория </a:t>
            </a:r>
            <a:r>
              <a:rPr lang="ru-RU" sz="24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аномии:</a:t>
            </a:r>
          </a:p>
          <a:p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Аномией называют особое состояние личности, которое связано с потерей ценностных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ориентаций, т.е. 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личность растерянна и не знает, как ей действовать в неоднозначной обстановке.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052737"/>
            <a:ext cx="4427985" cy="28083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4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2. Теория дифференцированной </a:t>
            </a:r>
            <a:r>
              <a:rPr lang="ru-RU" sz="24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ассоциации:</a:t>
            </a:r>
          </a:p>
          <a:p>
            <a:pPr algn="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Человек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при принятии решения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оглядывается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на людей, которые тоже ведут себя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неправильно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(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дурное влияние). 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13314" name="Picture 2" descr="http://fujitravel.ru/pictures/143/pic1_3004201409343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4" b="116"/>
          <a:stretch/>
        </p:blipFill>
        <p:spPr bwMode="auto">
          <a:xfrm>
            <a:off x="251520" y="4077071"/>
            <a:ext cx="4176465" cy="25922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reabilitaciya82.ru/wp-content/uploads/2015/11/%D0%9B%D0%B5%D0%B3%D0%BA%D0%B8%D0%B5-%D0%B4%D0%B5%D0%BD%D1%8C%D0%B3%D0%B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"/>
          <a:stretch/>
        </p:blipFill>
        <p:spPr bwMode="auto">
          <a:xfrm>
            <a:off x="4687436" y="4077071"/>
            <a:ext cx="4133035" cy="25922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558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850106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petite" pitchFamily="50" charset="0"/>
              </a:rPr>
              <a:t>ДЕВИАНТНОЕ ПОВЕДЕНИЕ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88024" y="1124745"/>
            <a:ext cx="4104457" cy="25202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5. Теория </a:t>
            </a:r>
            <a:r>
              <a:rPr lang="ru-RU" sz="2400" b="1" dirty="0" err="1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девиантных</a:t>
            </a:r>
            <a:r>
              <a:rPr lang="ru-RU" sz="24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lang="ru-RU" sz="24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субкультур: </a:t>
            </a:r>
          </a:p>
          <a:p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Некоторые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субкультуры пропагандируют образ жизни, не слишком соответствующий нормам социума. </a:t>
            </a:r>
            <a:endParaRPr lang="ru-RU" sz="2400" b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3" y="1124745"/>
            <a:ext cx="4248472" cy="28803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4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4. Теория </a:t>
            </a:r>
            <a:r>
              <a:rPr lang="ru-RU" sz="24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ярлыков: </a:t>
            </a:r>
          </a:p>
          <a:p>
            <a:pPr algn="r"/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Ч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еловек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, однажды сделавший ошибку, становится будто бы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отмеченным.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Причины «неправильного» образа жизни заключается в том, что общество не склонно менять свое мнение о человеке. 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310534" y="4150621"/>
            <a:ext cx="4133017" cy="23879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 descr="http://dusha-rebenka.ru/wp-content/uploads/2014/01/1175001918_g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8"/>
          <a:stretch/>
        </p:blipFill>
        <p:spPr bwMode="auto">
          <a:xfrm>
            <a:off x="4757730" y="3811202"/>
            <a:ext cx="4104456" cy="27495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964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210146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petite" pitchFamily="50" charset="0"/>
              </a:rPr>
              <a:t>РОЛЬ СОЦИАЛЬНЫХ НОРМ </a:t>
            </a:r>
            <a:b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petite" pitchFamily="50" charset="0"/>
              </a:rPr>
            </a:b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petite" pitchFamily="50" charset="0"/>
              </a:rPr>
              <a:t>В ЖИЗНИ ОБЩЕСТВА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petite" pitchFamily="50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628801"/>
            <a:ext cx="8568953" cy="18001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Функции социальных </a:t>
            </a:r>
            <a:r>
              <a:rPr lang="ru-RU" sz="24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норм: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интегрирование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индивидов в группы, а группы в общество;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регулирование общего хода социализации;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контролирование </a:t>
            </a: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девиантного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поведения;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формирование моделей, эталонов поведения.</a:t>
            </a:r>
          </a:p>
        </p:txBody>
      </p:sp>
      <p:pic>
        <p:nvPicPr>
          <p:cNvPr id="15362" name="Picture 2" descr="http://chirkovtrener.ru/wp-content/uploads/2014/10/%D0%9A-%D1%81%D1%82%D0%B0%D1%82%D1%8C%D0%B5-%D0%BF%D1%80%D0%BE-%D0%BA%D0%BD%D1%83%D1%82-%D0%B8-%D0%BF%D1%80%D1%8F%D0%BD%D0%B8%D0%B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45024"/>
            <a:ext cx="3449987" cy="30046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23928" y="3645024"/>
            <a:ext cx="5112568" cy="2880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Выполнять </a:t>
            </a:r>
            <a:r>
              <a:rPr lang="ru-RU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все нормы трудно, иногда невозможно, однако именно </a:t>
            </a:r>
            <a:r>
              <a:rPr lang="ru-RU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выполнение </a:t>
            </a:r>
            <a:r>
              <a:rPr lang="ru-RU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большинством людей основных общественных норм является </a:t>
            </a:r>
            <a:r>
              <a:rPr lang="ru-RU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условием </a:t>
            </a:r>
            <a:r>
              <a:rPr lang="ru-RU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существования человечества. </a:t>
            </a:r>
          </a:p>
        </p:txBody>
      </p:sp>
    </p:spTree>
    <p:extLst>
      <p:ext uri="{BB962C8B-B14F-4D97-AF65-F5344CB8AC3E}">
        <p14:creationId xmlns:p14="http://schemas.microsoft.com/office/powerpoint/2010/main" val="91367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>
            <a:noAutofit/>
          </a:bodyPr>
          <a:lstStyle/>
          <a:p>
            <a:r>
              <a:rPr lang="ru-RU" sz="2800" b="1" dirty="0"/>
              <a:t>Задание </a:t>
            </a:r>
            <a:r>
              <a:rPr lang="ru-RU" sz="2800" b="1" dirty="0" smtClean="0"/>
              <a:t>3.</a:t>
            </a:r>
            <a:r>
              <a:rPr lang="ru-RU" sz="2800" dirty="0"/>
              <a:t> </a:t>
            </a:r>
            <a:r>
              <a:rPr lang="ru-RU" sz="2800" dirty="0">
                <a:solidFill>
                  <a:schemeClr val="tx2"/>
                </a:solidFill>
              </a:rPr>
              <a:t>Вадим парковался на автомобиле и случайно задел велосипед соседа, погнув ему бампер. Что характерно для правовой оценки данной ситуации. 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1) преступление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) проступок</a:t>
            </a:r>
          </a:p>
          <a:p>
            <a:r>
              <a:rPr lang="ru-RU" dirty="0"/>
              <a:t>3) возмещение ущерба</a:t>
            </a:r>
          </a:p>
          <a:p>
            <a:r>
              <a:rPr lang="ru-RU" dirty="0"/>
              <a:t>4) лишение свободы</a:t>
            </a:r>
          </a:p>
          <a:p>
            <a:r>
              <a:rPr lang="ru-RU" dirty="0"/>
              <a:t>5) Уголовный Кодекс РФ</a:t>
            </a:r>
          </a:p>
          <a:p>
            <a:r>
              <a:rPr lang="ru-RU" dirty="0"/>
              <a:t>6) Гражданский кодекс РФ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819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2"/>
                </a:solidFill>
              </a:rPr>
              <a:t>Задание </a:t>
            </a:r>
            <a:r>
              <a:rPr lang="ru-RU" b="1" dirty="0" smtClean="0">
                <a:solidFill>
                  <a:schemeClr val="tx2"/>
                </a:solidFill>
              </a:rPr>
              <a:t>4.</a:t>
            </a:r>
            <a:r>
              <a:rPr lang="ru-RU" dirty="0">
                <a:solidFill>
                  <a:schemeClr val="tx2"/>
                </a:solidFill>
              </a:rPr>
              <a:t> 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Артем всегда вежлив и тактичен. Когда он заходит в помещение, Артем пропускает дам вперед, снимает головной убор. Как называется свод правил, которых придерживается Артем?</a:t>
            </a:r>
          </a:p>
        </p:txBody>
      </p:sp>
    </p:spTree>
    <p:extLst>
      <p:ext uri="{BB962C8B-B14F-4D97-AF65-F5344CB8AC3E}">
        <p14:creationId xmlns:p14="http://schemas.microsoft.com/office/powerpoint/2010/main" val="237362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chemeClr val="tx2"/>
                </a:solidFill>
              </a:rPr>
              <a:t>5</a:t>
            </a:r>
            <a:r>
              <a:rPr lang="ru-RU" sz="3200" b="1" dirty="0" smtClean="0">
                <a:solidFill>
                  <a:schemeClr val="tx2"/>
                </a:solidFill>
              </a:rPr>
              <a:t>. </a:t>
            </a:r>
            <a:r>
              <a:rPr lang="ru-RU" sz="3200" b="1" dirty="0">
                <a:solidFill>
                  <a:schemeClr val="tx2"/>
                </a:solidFill>
              </a:rPr>
              <a:t>Задачей правоохранительных органов является:</a:t>
            </a:r>
            <a:r>
              <a:rPr lang="ru-RU" sz="3200" dirty="0">
                <a:solidFill>
                  <a:schemeClr val="tx2"/>
                </a:solidFill>
              </a:rPr>
              <a:t/>
            </a:r>
            <a:br>
              <a:rPr lang="ru-RU" sz="3200" dirty="0">
                <a:solidFill>
                  <a:schemeClr val="tx2"/>
                </a:solidFill>
              </a:rPr>
            </a:br>
            <a:endParaRPr lang="ru-RU" sz="3200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А) пресечение противоправной деятельности  </a:t>
            </a:r>
            <a:endParaRPr lang="ru-RU" dirty="0"/>
          </a:p>
          <a:p>
            <a:r>
              <a:rPr lang="ru-RU" dirty="0"/>
              <a:t>Б) законотворческая деятельность</a:t>
            </a:r>
            <a:endParaRPr lang="ru-RU" dirty="0"/>
          </a:p>
          <a:p>
            <a:r>
              <a:rPr lang="ru-RU" dirty="0"/>
              <a:t>В) борьба с инакомыслием</a:t>
            </a:r>
            <a:endParaRPr lang="ru-RU" dirty="0"/>
          </a:p>
          <a:p>
            <a:r>
              <a:rPr lang="ru-RU" dirty="0"/>
              <a:t>Г) утверждение моральных ценностей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3355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59761" y="309716"/>
            <a:ext cx="8572500" cy="48029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9761" y="5229200"/>
            <a:ext cx="8572500" cy="1008112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petite" pitchFamily="50" charset="0"/>
              </a:rPr>
              <a:t>НОРМЫ ПОВЕДЕНИЯ</a:t>
            </a:r>
            <a:endParaRPr lang="ru-RU" sz="5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petite" pitchFamily="50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34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84" b="39"/>
          <a:stretch/>
        </p:blipFill>
        <p:spPr bwMode="auto">
          <a:xfrm>
            <a:off x="304400" y="251959"/>
            <a:ext cx="3931434" cy="34650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55976" y="260648"/>
            <a:ext cx="4536504" cy="34563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i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Чтобы быть свободным, нужно подчиняться </a:t>
            </a:r>
            <a:r>
              <a:rPr lang="ru-RU" sz="2800" b="1" i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законам.</a:t>
            </a:r>
            <a:endParaRPr lang="ru-RU" sz="2800" b="1" i="1" dirty="0">
              <a:solidFill>
                <a:srgbClr val="CC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r"/>
            <a:r>
              <a:rPr lang="ru-RU" sz="2000" b="1" i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Античный   афоризм</a:t>
            </a:r>
          </a:p>
          <a:p>
            <a:pPr>
              <a:spcBef>
                <a:spcPts val="1200"/>
              </a:spcBef>
            </a:pPr>
            <a:r>
              <a:rPr lang="ru-RU" sz="2800" b="1" i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Закон должен быть строг,  а люди снисходительны.</a:t>
            </a:r>
          </a:p>
          <a:p>
            <a:pPr algn="r"/>
            <a:r>
              <a:rPr lang="ru-RU" sz="2000" b="1" i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Люк де </a:t>
            </a:r>
            <a:r>
              <a:rPr lang="ru-RU" sz="2000" b="1" i="1" dirty="0" err="1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Клапье</a:t>
            </a:r>
            <a:r>
              <a:rPr lang="ru-RU" sz="2000" b="1" i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ru-RU" sz="2000" b="1" i="1" dirty="0" err="1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Вовенарг</a:t>
            </a:r>
            <a:r>
              <a:rPr lang="ru-RU" sz="2000" b="1" i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   французский   писатель  </a:t>
            </a:r>
            <a:endParaRPr lang="ru-RU" sz="2000" b="1" i="1" dirty="0" smtClean="0">
              <a:solidFill>
                <a:srgbClr val="CC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r"/>
            <a:r>
              <a:rPr lang="ru-RU" sz="2000" b="1" i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</a:t>
            </a:r>
            <a:r>
              <a:rPr lang="ru-RU" sz="2000" b="1" i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1715-1747</a:t>
            </a:r>
            <a:r>
              <a:rPr lang="ru-RU" sz="2000" b="1" i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  <a:r>
              <a:rPr lang="ru-RU" sz="2000" b="1" i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haroni" pitchFamily="2" charset="-79"/>
              </a:rPr>
              <a:t> </a:t>
            </a:r>
            <a:endParaRPr lang="ru-RU" sz="2000" b="1" i="1" dirty="0">
              <a:solidFill>
                <a:srgbClr val="CC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haroni" pitchFamily="2" charset="-79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56" b="93056" l="29375" r="71250">
                        <a14:foregroundMark x1="49792" y1="83889" x2="49792" y2="83889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304400" y="4068119"/>
            <a:ext cx="1917071" cy="23911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27785" y="3933056"/>
            <a:ext cx="6264696" cy="26612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itchFamily="2" charset="2"/>
              <a:buChar char="§"/>
            </a:pP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Что такое этикет, мораль? 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В </a:t>
            </a:r>
            <a:r>
              <a:rPr lang="ru-RU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чем состоит «золотое </a:t>
            </a: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правило морали</a:t>
            </a:r>
            <a:r>
              <a:rPr lang="ru-RU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»? </a:t>
            </a:r>
            <a:endParaRPr lang="ru-RU" sz="28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Что </a:t>
            </a:r>
            <a:r>
              <a:rPr lang="ru-RU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такое социализация?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ru-RU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Часто ли  вы  нарушаете правила поведения?</a:t>
            </a:r>
          </a:p>
        </p:txBody>
      </p:sp>
    </p:spTree>
    <p:extLst>
      <p:ext uri="{BB962C8B-B14F-4D97-AF65-F5344CB8AC3E}">
        <p14:creationId xmlns:p14="http://schemas.microsoft.com/office/powerpoint/2010/main" val="339931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850106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petite" pitchFamily="50" charset="0"/>
              </a:rPr>
              <a:t>НОРМЫ ПОВЕДЕНИЯ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052737"/>
            <a:ext cx="8712969" cy="180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Известно, что в обществе существуют определенные правила и нормы, которые определяют жизнь этого общества и, естественно, в чем-то ограничивают деятельность людей.</a:t>
            </a:r>
          </a:p>
          <a:p>
            <a:pPr marL="1430338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! ! ! Приведите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примеры ограничений поступков людей со стороны общества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51520" y="3064824"/>
            <a:ext cx="4143499" cy="35676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675239" y="3064824"/>
            <a:ext cx="4217242" cy="35676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547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850106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petite" pitchFamily="50" charset="0"/>
              </a:rPr>
              <a:t>НОРМЫ ПОВЕДЕНИЯ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01765" y="1054093"/>
            <a:ext cx="5184577" cy="34143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В Древнем Риме «нормой» называли инструмент каменщиков — отвес, при помощи которого проверялась вертикальность стен. Позднее это слово стало обозначать любое средство, которое применялось для проверки соответствия какого-либо реального объекта установленным стандартам.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323527" y="1124746"/>
            <a:ext cx="3240361" cy="33436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4681328"/>
            <a:ext cx="8562814" cy="1886676"/>
          </a:xfrm>
          <a:prstGeom prst="rect">
            <a:avLst/>
          </a:prstGeom>
          <a:solidFill>
            <a:srgbClr val="F1C7E3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СОЦИАЛЬНЫЕ НОРМЫ — </a:t>
            </a:r>
            <a:r>
              <a:rPr lang="ru-RU" sz="20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общие правила и образцы поведения, сложившиеся в обществе в результате </a:t>
            </a:r>
            <a:r>
              <a:rPr lang="ru-RU" sz="20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практической </a:t>
            </a:r>
            <a:r>
              <a:rPr lang="ru-RU" sz="20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деятельности людей, в ходе которой были выработаны оптимальные стандарты </a:t>
            </a:r>
            <a:r>
              <a:rPr lang="ru-RU" sz="20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поведения</a:t>
            </a:r>
            <a:r>
              <a:rPr lang="ru-RU" sz="20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234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1239</Words>
  <Application>Microsoft Office PowerPoint</Application>
  <PresentationFormat>Экран (4:3)</PresentationFormat>
  <Paragraphs>116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Aharoni</vt:lpstr>
      <vt:lpstr>Appetite</vt:lpstr>
      <vt:lpstr>Arial</vt:lpstr>
      <vt:lpstr>Arial Narrow</vt:lpstr>
      <vt:lpstr>Arial Unicode MS</vt:lpstr>
      <vt:lpstr>Calibri</vt:lpstr>
      <vt:lpstr>Candara</vt:lpstr>
      <vt:lpstr>Wingdings</vt:lpstr>
      <vt:lpstr>Тема Office</vt:lpstr>
      <vt:lpstr>Задание 1. Петр ночью проник в магазин и вынес от туда товара на сумму 238 тысяч рублей. Через некоторое время следователи вышли на его след и задержали. Что характерно для правовой оценки данной ситуации. Запишите цифры, под которыми указаны верные ответы. </vt:lpstr>
      <vt:lpstr>Задание 2. </vt:lpstr>
      <vt:lpstr>Задание 3. Вадим парковался на автомобиле и случайно задел велосипед соседа, погнув ему бампер. Что характерно для правовой оценки данной ситуации. </vt:lpstr>
      <vt:lpstr>Задание 4. </vt:lpstr>
      <vt:lpstr>5. Задачей правоохранительных органов является: </vt:lpstr>
      <vt:lpstr>НОРМЫ ПОВЕДЕНИЯ</vt:lpstr>
      <vt:lpstr>Презентация PowerPoint</vt:lpstr>
      <vt:lpstr>НОРМЫ ПОВЕДЕНИЯ</vt:lpstr>
      <vt:lpstr>НОРМЫ ПОВЕДЕНИЯ</vt:lpstr>
      <vt:lpstr>НОРМЫ ПОВЕДЕНИЯ</vt:lpstr>
      <vt:lpstr>НОРМЫ ПОВЕДЕНИЯ</vt:lpstr>
      <vt:lpstr>НОРМЫ ПОВЕДЕНИЯ</vt:lpstr>
      <vt:lpstr>НОРМЫ ПОВЕДЕНИЯ</vt:lpstr>
      <vt:lpstr>НОРМЫ ПОВЕДЕНИЯ</vt:lpstr>
      <vt:lpstr>НОРМЫ ПОВЕДЕНИЯ</vt:lpstr>
      <vt:lpstr>СОЦИАЛЬНЫЙ КОНТРОЛЬ</vt:lpstr>
      <vt:lpstr>СОЦИАЛЬНЫЙ КОНТРОЛЬ</vt:lpstr>
      <vt:lpstr>СОЦИАЛЬНЫЙ КОНТРОЛЬ</vt:lpstr>
      <vt:lpstr>СОЦИАЛЬНЫЙ КОНТРОЛЬ</vt:lpstr>
      <vt:lpstr>СОЦИАЛЬНЫЙ КОНТРОЛЬ</vt:lpstr>
      <vt:lpstr>ДЕВИАНТНОЕ ПОВЕДЕНИЕ</vt:lpstr>
      <vt:lpstr>ДЕВИАНТНОЕ ПОВЕДЕНИЕ</vt:lpstr>
      <vt:lpstr>ДЕВИАНТНОЕ ПОВЕДЕНИЕ</vt:lpstr>
      <vt:lpstr>ДЕВИАНТНОЕ ПОВЕДЕНИЕ</vt:lpstr>
      <vt:lpstr>РОЛЬ СОЦИАЛЬНЫХ НОРМ  В ЖИЗНИ ОБЩЕСТВА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Windows User</cp:lastModifiedBy>
  <cp:revision>45</cp:revision>
  <dcterms:created xsi:type="dcterms:W3CDTF">2016-07-18T01:52:19Z</dcterms:created>
  <dcterms:modified xsi:type="dcterms:W3CDTF">2020-12-09T05:46:21Z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3609888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