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71" r:id="rId2"/>
    <p:sldId id="269" r:id="rId3"/>
    <p:sldId id="258" r:id="rId4"/>
    <p:sldId id="259" r:id="rId5"/>
    <p:sldId id="260" r:id="rId6"/>
    <p:sldId id="261" r:id="rId7"/>
    <p:sldId id="274" r:id="rId8"/>
    <p:sldId id="262" r:id="rId9"/>
    <p:sldId id="272" r:id="rId10"/>
    <p:sldId id="265" r:id="rId11"/>
    <p:sldId id="27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660066"/>
    <a:srgbClr val="33C363"/>
    <a:srgbClr val="3D7FCF"/>
    <a:srgbClr val="DAF456"/>
    <a:srgbClr val="00FFFF"/>
    <a:srgbClr val="5B89C1"/>
    <a:srgbClr val="7BB4DB"/>
    <a:srgbClr val="9900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18" autoAdjust="0"/>
    <p:restoredTop sz="94151" autoAdjust="0"/>
  </p:normalViewPr>
  <p:slideViewPr>
    <p:cSldViewPr>
      <p:cViewPr>
        <p:scale>
          <a:sx n="50" d="100"/>
          <a:sy n="50" d="100"/>
        </p:scale>
        <p:origin x="-1902" y="-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72773-9DE1-445C-B274-2D6728B5B42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97CBC9-A6A2-4EDC-90F1-2908A9A556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97CBC9-A6A2-4EDC-90F1-2908A9A5563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8FF1408-D6F7-46F2-8172-B7B1AA0967E7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FF1408-D6F7-46F2-8172-B7B1AA0967E7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FF1408-D6F7-46F2-8172-B7B1AA0967E7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FF1408-D6F7-46F2-8172-B7B1AA0967E7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FF1408-D6F7-46F2-8172-B7B1AA0967E7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FF1408-D6F7-46F2-8172-B7B1AA0967E7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FF1408-D6F7-46F2-8172-B7B1AA0967E7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FF1408-D6F7-46F2-8172-B7B1AA0967E7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FF1408-D6F7-46F2-8172-B7B1AA0967E7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8FF1408-D6F7-46F2-8172-B7B1AA0967E7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8FF1408-D6F7-46F2-8172-B7B1AA0967E7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8FF1408-D6F7-46F2-8172-B7B1AA0967E7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3" descr="C:\Users\СВЕТЛАНА\Desktop\Matematika.-SHablon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3999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051720" y="1340768"/>
            <a:ext cx="63367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Century" pitchFamily="18" charset="0"/>
              </a:rPr>
              <a:t>Я слышу и забываю.</a:t>
            </a:r>
          </a:p>
          <a:p>
            <a:endParaRPr lang="ru-RU" sz="4000" b="1" dirty="0" smtClean="0">
              <a:latin typeface="Century" pitchFamily="18" charset="0"/>
            </a:endParaRPr>
          </a:p>
          <a:p>
            <a:r>
              <a:rPr lang="ru-RU" sz="4000" b="1" dirty="0" smtClean="0">
                <a:latin typeface="Century" pitchFamily="18" charset="0"/>
              </a:rPr>
              <a:t>Я вижу и запоминаю.</a:t>
            </a:r>
          </a:p>
          <a:p>
            <a:endParaRPr lang="ru-RU" sz="4000" b="1" dirty="0" smtClean="0">
              <a:latin typeface="Century" pitchFamily="18" charset="0"/>
            </a:endParaRPr>
          </a:p>
          <a:p>
            <a:r>
              <a:rPr lang="ru-RU" sz="4000" b="1" dirty="0" smtClean="0">
                <a:latin typeface="Century" pitchFamily="18" charset="0"/>
              </a:rPr>
              <a:t>Я делаю и понимаю.</a:t>
            </a:r>
          </a:p>
          <a:p>
            <a:endParaRPr lang="ru-RU" sz="4000" b="1" dirty="0" smtClean="0">
              <a:latin typeface="Century" pitchFamily="18" charset="0"/>
            </a:endParaRPr>
          </a:p>
          <a:p>
            <a:r>
              <a:rPr lang="ru-RU" sz="4000" b="1" dirty="0" smtClean="0">
                <a:latin typeface="Century" pitchFamily="18" charset="0"/>
              </a:rPr>
              <a:t>              © Конфуций.</a:t>
            </a:r>
            <a:endParaRPr lang="ru-RU" sz="4000" b="1" dirty="0"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9999">
              <a:schemeClr val="tx2">
                <a:lumMod val="20000"/>
                <a:lumOff val="80000"/>
              </a:schemeClr>
            </a:gs>
            <a:gs pos="70000">
              <a:srgbClr val="C4D6EB"/>
            </a:gs>
            <a:gs pos="100000">
              <a:schemeClr val="tx2">
                <a:lumMod val="60000"/>
                <a:lumOff val="4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 descr="C:\Users\СВЕТЛАНА\Desktop\Matematika.-SHablon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99592" y="620688"/>
          <a:ext cx="7560841" cy="216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3063"/>
                <a:gridCol w="2497778"/>
              </a:tblGrid>
              <a:tr h="365228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Оценка </a:t>
                      </a:r>
                      <a:endParaRPr lang="ru-RU" dirty="0"/>
                    </a:p>
                  </a:txBody>
                  <a:tcPr/>
                </a:tc>
              </a:tr>
              <a:tr h="4833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Таблица «Нахождение общего множителя»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652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Задания из учебника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853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Самостоятельная работа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652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Общая</a:t>
                      </a:r>
                      <a:r>
                        <a:rPr lang="en-US" sz="20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оценка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за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Рисунок 5" descr="отличное настроение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15616" y="2924944"/>
            <a:ext cx="2376264" cy="2304256"/>
          </a:xfrm>
          <a:prstGeom prst="ellipse">
            <a:avLst/>
          </a:prstGeom>
        </p:spPr>
      </p:pic>
      <p:pic>
        <p:nvPicPr>
          <p:cNvPr id="7" name="Рисунок 6" descr="смайлик хорошее настроение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644008" y="2996952"/>
            <a:ext cx="1512168" cy="1368152"/>
          </a:xfrm>
          <a:prstGeom prst="ellipse">
            <a:avLst/>
          </a:prstGeom>
        </p:spPr>
      </p:pic>
      <p:pic>
        <p:nvPicPr>
          <p:cNvPr id="8" name="Рисунок 7" descr="смайлик грустно.jp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092280" y="2924944"/>
            <a:ext cx="1080120" cy="1008112"/>
          </a:xfrm>
          <a:prstGeom prst="ellipse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195736" y="5589240"/>
            <a:ext cx="23852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Отличное настроение.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139952" y="4797152"/>
            <a:ext cx="22997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Хорошее настроение.</a:t>
            </a:r>
            <a:endParaRPr lang="ru-RU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308304" y="4437112"/>
            <a:ext cx="1031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Грустно.</a:t>
            </a:r>
            <a:endParaRPr lang="ru-RU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Ответить на вопросы стр.82(1,2)</a:t>
            </a:r>
          </a:p>
          <a:p>
            <a:r>
              <a:rPr lang="ru-RU" dirty="0" smtClean="0"/>
              <a:t>№434</a:t>
            </a:r>
          </a:p>
          <a:p>
            <a:r>
              <a:rPr lang="ru-RU" dirty="0" smtClean="0"/>
              <a:t>№436</a:t>
            </a:r>
          </a:p>
          <a:p>
            <a:r>
              <a:rPr lang="ru-RU" dirty="0" smtClean="0"/>
              <a:t>№438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СВЕТЛАНА\Desktop\Matematika.-SHablon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412776"/>
            <a:ext cx="8964488" cy="1143000"/>
          </a:xfrm>
        </p:spPr>
        <p:txBody>
          <a:bodyPr>
            <a:noAutofit/>
          </a:bodyPr>
          <a:lstStyle/>
          <a:p>
            <a:r>
              <a:rPr lang="ru-RU" sz="4800" dirty="0" smtClean="0">
                <a:latin typeface="Century" pitchFamily="18" charset="0"/>
              </a:rPr>
              <a:t/>
            </a:r>
            <a:br>
              <a:rPr lang="ru-RU" sz="4800" dirty="0" smtClean="0">
                <a:latin typeface="Century" pitchFamily="18" charset="0"/>
              </a:rPr>
            </a:br>
            <a:r>
              <a:rPr lang="ru-RU" sz="4800" dirty="0" smtClean="0">
                <a:latin typeface="Century" pitchFamily="18" charset="0"/>
              </a:rPr>
              <a:t/>
            </a:r>
            <a:br>
              <a:rPr lang="ru-RU" sz="4800" dirty="0" smtClean="0">
                <a:latin typeface="Century" pitchFamily="18" charset="0"/>
              </a:rPr>
            </a:br>
            <a:r>
              <a:rPr lang="ru-RU" sz="4800" dirty="0" smtClean="0">
                <a:latin typeface="Century" pitchFamily="18" charset="0"/>
              </a:rPr>
              <a:t/>
            </a:r>
            <a:br>
              <a:rPr lang="ru-RU" sz="4800" dirty="0" smtClean="0">
                <a:latin typeface="Century" pitchFamily="18" charset="0"/>
              </a:rPr>
            </a:br>
            <a:r>
              <a:rPr lang="ru-RU" sz="6600" dirty="0" smtClean="0">
                <a:latin typeface="Century" pitchFamily="18" charset="0"/>
              </a:rPr>
              <a:t>Тема урока</a:t>
            </a:r>
            <a:r>
              <a:rPr lang="ru-RU" sz="4800" dirty="0" smtClean="0">
                <a:latin typeface="Arial Narrow" pitchFamily="34" charset="0"/>
              </a:rPr>
              <a:t>:</a:t>
            </a:r>
            <a:r>
              <a:rPr lang="ru-RU" sz="4800" dirty="0" smtClean="0">
                <a:latin typeface="Century" pitchFamily="18" charset="0"/>
              </a:rPr>
              <a:t/>
            </a:r>
            <a:br>
              <a:rPr lang="ru-RU" sz="4800" dirty="0" smtClean="0">
                <a:latin typeface="Century" pitchFamily="18" charset="0"/>
              </a:rPr>
            </a:br>
            <a:r>
              <a:rPr lang="ru-RU" sz="4800" dirty="0" smtClean="0">
                <a:solidFill>
                  <a:srgbClr val="FF0000"/>
                </a:solidFill>
                <a:latin typeface="Century" pitchFamily="18" charset="0"/>
              </a:rPr>
              <a:t>«Разложение многочленов на множители. Вынесение общего множителя за скобки»</a:t>
            </a:r>
            <a:endParaRPr lang="ru-RU" sz="4800" dirty="0">
              <a:solidFill>
                <a:srgbClr val="FF0000"/>
              </a:solidFill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D7FCF"/>
            </a:gs>
            <a:gs pos="39999">
              <a:srgbClr val="5B89C1"/>
            </a:gs>
            <a:gs pos="70000">
              <a:srgbClr val="7BB4DB"/>
            </a:gs>
            <a:gs pos="100000">
              <a:schemeClr val="accent1">
                <a:lumMod val="60000"/>
                <a:lumOff val="4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СВЕТЛАНА\Desktop\Matematika.-SHablon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748464" cy="3744416"/>
          </a:xfrm>
        </p:spPr>
        <p:txBody>
          <a:bodyPr>
            <a:noAutofit/>
          </a:bodyPr>
          <a:lstStyle/>
          <a:p>
            <a:r>
              <a:rPr lang="ru-RU" sz="4600" dirty="0" smtClean="0">
                <a:latin typeface="Century" pitchFamily="18" charset="0"/>
                <a:cs typeface="Aharoni" pitchFamily="2" charset="-79"/>
              </a:rPr>
              <a:t>Научиться выносить общий множитель за скобки;</a:t>
            </a:r>
          </a:p>
          <a:p>
            <a:r>
              <a:rPr lang="ru-RU" sz="4600" dirty="0" smtClean="0">
                <a:latin typeface="Century" pitchFamily="18" charset="0"/>
                <a:cs typeface="Aharoni" pitchFamily="2" charset="-79"/>
              </a:rPr>
              <a:t>Сформулировать правило.</a:t>
            </a:r>
            <a:endParaRPr lang="ru-RU" sz="4600" dirty="0">
              <a:latin typeface="Century" pitchFamily="18" charset="0"/>
              <a:cs typeface="Aharoni" pitchFamily="2" charset="-79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143000"/>
          </a:xfrm>
        </p:spPr>
        <p:txBody>
          <a:bodyPr/>
          <a:lstStyle/>
          <a:p>
            <a:r>
              <a:rPr lang="ru-RU" sz="6600" dirty="0" smtClean="0">
                <a:latin typeface="Century" pitchFamily="18" charset="0"/>
              </a:rPr>
              <a:t>Цель урока</a:t>
            </a:r>
            <a:r>
              <a:rPr lang="ru-RU" dirty="0" smtClean="0">
                <a:latin typeface="Arial Narrow" pitchFamily="34" charset="0"/>
              </a:rPr>
              <a:t>:</a:t>
            </a:r>
            <a:endParaRPr lang="ru-RU" dirty="0">
              <a:latin typeface="Arial Narrow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4437112"/>
            <a:ext cx="2852222" cy="2256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 descr="C:\Users\СВЕТЛАНА\Desktop\Matematika.-SHablon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Century" pitchFamily="18" charset="0"/>
              </a:rPr>
              <a:t>Найти общий множитель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15616" y="909079"/>
          <a:ext cx="7272808" cy="5420882"/>
        </p:xfrm>
        <a:graphic>
          <a:graphicData uri="http://schemas.openxmlformats.org/drawingml/2006/table">
            <a:tbl>
              <a:tblPr/>
              <a:tblGrid>
                <a:gridCol w="4727851"/>
                <a:gridCol w="2544957"/>
              </a:tblGrid>
              <a:tr h="103176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Одночлены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Общий множитель</a:t>
                      </a:r>
                      <a:endParaRPr lang="ru-RU" sz="3200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3575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b="1" i="1" dirty="0" smtClean="0">
                          <a:latin typeface="Times New Roman"/>
                          <a:ea typeface="Calibri"/>
                          <a:cs typeface="Times New Roman"/>
                        </a:rPr>
                        <a:t>9c</a:t>
                      </a:r>
                      <a:r>
                        <a:rPr lang="en-US" sz="3200" b="0" i="1" dirty="0" smtClean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en-US" sz="3200" b="1" i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200" b="1" i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3200" b="1" i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18x</a:t>
                      </a:r>
                      <a:r>
                        <a:rPr lang="en-US" sz="3200" b="0" i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ru-RU" sz="3200" b="1" i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3200" b="1" i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ru-RU" sz="3200" b="1" i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3200" i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3575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ac</a:t>
                      </a:r>
                      <a:r>
                        <a:rPr lang="ru-RU" sz="3200" b="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;  </a:t>
                      </a:r>
                      <a:r>
                        <a:rPr lang="en-US" sz="3200" b="1" i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bc</a:t>
                      </a:r>
                      <a:r>
                        <a:rPr lang="en-US" sz="3200" b="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en-US" sz="32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c</a:t>
                      </a:r>
                      <a:endParaRPr lang="ru-RU" sz="32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32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3575">
                <a:tc>
                  <a:txBody>
                    <a:bodyPr/>
                    <a:lstStyle/>
                    <a:p>
                      <a:pPr marL="45720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i="1" dirty="0" err="1" smtClean="0">
                          <a:latin typeface="Times New Roman"/>
                          <a:ea typeface="Calibri"/>
                          <a:cs typeface="Times New Roman"/>
                        </a:rPr>
                        <a:t>abx</a:t>
                      </a:r>
                      <a:r>
                        <a:rPr lang="en-US" sz="3200" b="0" i="1" dirty="0" smtClean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en-US" sz="3200" b="0" i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200" b="1" i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3200" b="1" i="1" baseline="0" dirty="0" err="1" smtClean="0">
                          <a:latin typeface="Times New Roman"/>
                          <a:ea typeface="Calibri"/>
                          <a:cs typeface="Times New Roman"/>
                        </a:rPr>
                        <a:t>aby</a:t>
                      </a:r>
                      <a:r>
                        <a:rPr lang="en-US" sz="3200" b="0" i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ru-RU" sz="3200" b="1" i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3200" b="1" i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3200" b="1" i="1" baseline="0" dirty="0" err="1" smtClean="0">
                          <a:latin typeface="Times New Roman"/>
                          <a:ea typeface="Calibri"/>
                          <a:cs typeface="Times New Roman"/>
                        </a:rPr>
                        <a:t>abc</a:t>
                      </a:r>
                      <a:endParaRPr lang="ru-RU" sz="3200" b="1" i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i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3575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b="1" i="1" dirty="0" smtClean="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US" sz="3200" b="1" i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3200" b="0" i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en-US" sz="3200" b="1" i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- </a:t>
                      </a:r>
                      <a:r>
                        <a:rPr lang="en-US" sz="3200" b="1" i="1" baseline="0" dirty="0" err="1" smtClean="0">
                          <a:latin typeface="Times New Roman"/>
                          <a:ea typeface="Calibri"/>
                          <a:cs typeface="Times New Roman"/>
                        </a:rPr>
                        <a:t>ba</a:t>
                      </a:r>
                      <a:endParaRPr lang="ru-RU" sz="3200" b="1" i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3200" i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3575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b="1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36b</a:t>
                      </a:r>
                      <a:r>
                        <a:rPr lang="en-US" sz="3200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; </a:t>
                      </a:r>
                      <a:r>
                        <a:rPr lang="en-US" sz="3200" b="1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- 9</a:t>
                      </a:r>
                      <a:endParaRPr lang="ru-RU" sz="3200" b="1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32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35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en-US" sz="32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32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en-US" sz="32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3a</a:t>
                      </a:r>
                      <a:endParaRPr lang="ru-RU" sz="3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355976" y="278092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</a:t>
            </a:r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3131840" y="422108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427984" y="5661248"/>
            <a:ext cx="216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300192" y="2132856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516216" y="2708920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60232" y="3492297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ab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04248" y="4149080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804248" y="4941168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04248" y="5589240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75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chemeClr val="tx2">
                <a:lumMod val="60000"/>
                <a:lumOff val="4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3" descr="C:\Users\СВЕТЛАНА\Desktop\Matematika.-SHablon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556792"/>
            <a:ext cx="8147248" cy="4035351"/>
          </a:xfrm>
        </p:spPr>
        <p:txBody>
          <a:bodyPr>
            <a:normAutofit/>
          </a:bodyPr>
          <a:lstStyle/>
          <a:p>
            <a:pPr marL="514350" indent="-514350">
              <a:buClr>
                <a:schemeClr val="bg2">
                  <a:lumMod val="10000"/>
                </a:schemeClr>
              </a:buClr>
              <a:buFont typeface="+mj-lt"/>
              <a:buAutoNum type="alphaLcParenR"/>
            </a:pPr>
            <a:r>
              <a:rPr lang="en-US" sz="5400" b="1" i="1" dirty="0" smtClean="0">
                <a:latin typeface="Times New Roman" pitchFamily="18" charset="0"/>
                <a:cs typeface="Times New Roman" pitchFamily="18" charset="0"/>
              </a:rPr>
              <a:t>ax + </a:t>
            </a:r>
            <a:r>
              <a:rPr lang="en-US" sz="5400" b="1" i="1" dirty="0" err="1" smtClean="0">
                <a:latin typeface="Times New Roman" pitchFamily="18" charset="0"/>
                <a:cs typeface="Times New Roman" pitchFamily="18" charset="0"/>
              </a:rPr>
              <a:t>bx</a:t>
            </a:r>
            <a:r>
              <a:rPr lang="en-US" sz="5400" b="1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5400" b="1" i="1" dirty="0" err="1" smtClean="0">
                <a:latin typeface="Times New Roman" pitchFamily="18" charset="0"/>
                <a:cs typeface="Times New Roman" pitchFamily="18" charset="0"/>
              </a:rPr>
              <a:t>cx</a:t>
            </a:r>
            <a:endParaRPr lang="en-US" sz="5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Clr>
                <a:schemeClr val="bg2">
                  <a:lumMod val="10000"/>
                </a:schemeClr>
              </a:buClr>
              <a:buFont typeface="+mj-lt"/>
              <a:buAutoNum type="alphaLcParenR"/>
            </a:pPr>
            <a:r>
              <a:rPr lang="en-US" sz="5400" b="1" i="1" dirty="0" smtClean="0">
                <a:latin typeface="Times New Roman" pitchFamily="18" charset="0"/>
                <a:cs typeface="Times New Roman" pitchFamily="18" charset="0"/>
              </a:rPr>
              <a:t>3x + 3b + 3c</a:t>
            </a:r>
            <a:endParaRPr lang="ru-RU" sz="5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Clr>
                <a:schemeClr val="bg2">
                  <a:lumMod val="10000"/>
                </a:schemeClr>
              </a:buClr>
              <a:buFont typeface="+mj-lt"/>
              <a:buAutoNum type="alphaLcParenR"/>
            </a:pPr>
            <a:r>
              <a:rPr lang="en-US" sz="5400" b="1" i="1" dirty="0" smtClean="0">
                <a:latin typeface="Times New Roman" pitchFamily="18" charset="0"/>
                <a:cs typeface="Times New Roman" pitchFamily="18" charset="0"/>
              </a:rPr>
              <a:t>5a – 35bc + 20 mc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 =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/>
          <a:lstStyle/>
          <a:p>
            <a:r>
              <a:rPr lang="ru-RU" dirty="0" smtClean="0">
                <a:latin typeface="Century" pitchFamily="18" charset="0"/>
              </a:rPr>
              <a:t>Преобразовать многочлен</a:t>
            </a:r>
            <a:endParaRPr lang="ru-RU" dirty="0">
              <a:latin typeface="Century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44008" y="1628800"/>
            <a:ext cx="4968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b="1" i="1" dirty="0" smtClean="0">
                <a:latin typeface="Times New Roman" pitchFamily="18" charset="0"/>
                <a:cs typeface="Times New Roman" pitchFamily="18" charset="0"/>
              </a:rPr>
              <a:t>a + b + c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4800" dirty="0"/>
          </a:p>
        </p:txBody>
      </p:sp>
      <p:sp>
        <p:nvSpPr>
          <p:cNvPr id="10" name="TextBox 9"/>
          <p:cNvSpPr txBox="1"/>
          <p:nvPr/>
        </p:nvSpPr>
        <p:spPr>
          <a:xfrm>
            <a:off x="4427984" y="2492896"/>
            <a:ext cx="4716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i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5400" b="1" i="1" dirty="0" smtClean="0">
                <a:latin typeface="Times New Roman" pitchFamily="18" charset="0"/>
                <a:cs typeface="Times New Roman" pitchFamily="18" charset="0"/>
              </a:rPr>
              <a:t>x + b + c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5400" dirty="0"/>
          </a:p>
        </p:txBody>
      </p:sp>
      <p:sp>
        <p:nvSpPr>
          <p:cNvPr id="11" name="TextBox 10"/>
          <p:cNvSpPr txBox="1"/>
          <p:nvPr/>
        </p:nvSpPr>
        <p:spPr>
          <a:xfrm>
            <a:off x="3676594" y="4221088"/>
            <a:ext cx="54674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4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b="1" i="1" dirty="0" smtClean="0">
                <a:latin typeface="Times New Roman" pitchFamily="18" charset="0"/>
                <a:cs typeface="Times New Roman" pitchFamily="18" charset="0"/>
              </a:rPr>
              <a:t>a - 7bc + 4mc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СВЕТЛАНА\Desktop\Matematika.-SHablon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0"/>
            <a:ext cx="9143999" cy="753345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556792"/>
            <a:ext cx="9371384" cy="4525963"/>
          </a:xfrm>
        </p:spPr>
        <p:txBody>
          <a:bodyPr>
            <a:noAutofit/>
          </a:bodyPr>
          <a:lstStyle/>
          <a:p>
            <a:pPr lvl="0"/>
            <a:r>
              <a:rPr lang="ru-RU" sz="3200" dirty="0">
                <a:latin typeface="Century" pitchFamily="18" charset="0"/>
              </a:rPr>
              <a:t>Найти общий множитель у всех членов многочлена;</a:t>
            </a:r>
          </a:p>
          <a:p>
            <a:pPr lvl="0"/>
            <a:r>
              <a:rPr lang="ru-RU" sz="3200" dirty="0">
                <a:latin typeface="Century" pitchFamily="18" charset="0"/>
              </a:rPr>
              <a:t>Вынести его за </a:t>
            </a:r>
            <a:r>
              <a:rPr lang="ru-RU" sz="3200" dirty="0" smtClean="0">
                <a:latin typeface="Century" pitchFamily="18" charset="0"/>
              </a:rPr>
              <a:t>скобки.</a:t>
            </a:r>
          </a:p>
          <a:p>
            <a:pPr lvl="0"/>
            <a:endParaRPr lang="ru-RU" sz="3200" dirty="0"/>
          </a:p>
          <a:p>
            <a:pPr>
              <a:buNone/>
            </a:pPr>
            <a:r>
              <a:rPr lang="ru-RU" sz="3200" b="1" dirty="0">
                <a:solidFill>
                  <a:srgbClr val="FF0000"/>
                </a:solidFill>
              </a:rPr>
              <a:t>!</a:t>
            </a:r>
            <a:r>
              <a:rPr lang="ru-RU" sz="3200" b="1" dirty="0"/>
              <a:t> </a:t>
            </a:r>
            <a:r>
              <a:rPr lang="ru-RU" sz="3200" b="1" dirty="0">
                <a:solidFill>
                  <a:srgbClr val="FF0000"/>
                </a:solidFill>
                <a:latin typeface="Century" pitchFamily="18" charset="0"/>
              </a:rPr>
              <a:t>После вынесения общего множителя за </a:t>
            </a:r>
            <a:r>
              <a:rPr lang="ru-RU" sz="3200" b="1" dirty="0" smtClean="0">
                <a:solidFill>
                  <a:srgbClr val="FF0000"/>
                </a:solidFill>
                <a:latin typeface="Century" pitchFamily="18" charset="0"/>
              </a:rPr>
              <a:t>  скобки</a:t>
            </a:r>
            <a:r>
              <a:rPr lang="ru-RU" sz="3200" b="1" dirty="0">
                <a:solidFill>
                  <a:srgbClr val="FF0000"/>
                </a:solidFill>
                <a:latin typeface="Century" pitchFamily="18" charset="0"/>
              </a:rPr>
              <a:t>, в скобках должно остаться </a:t>
            </a:r>
            <a:r>
              <a:rPr lang="ru-RU" sz="3200" b="1" dirty="0" smtClean="0">
                <a:solidFill>
                  <a:srgbClr val="FF0000"/>
                </a:solidFill>
                <a:latin typeface="Century" pitchFamily="18" charset="0"/>
              </a:rPr>
              <a:t>       столько </a:t>
            </a:r>
            <a:r>
              <a:rPr lang="ru-RU" sz="3200" b="1" dirty="0">
                <a:solidFill>
                  <a:srgbClr val="FF0000"/>
                </a:solidFill>
                <a:latin typeface="Century" pitchFamily="18" charset="0"/>
              </a:rPr>
              <a:t>слагаемых, сколько их было в </a:t>
            </a:r>
            <a:r>
              <a:rPr lang="ru-RU" sz="3200" b="1" dirty="0" smtClean="0">
                <a:solidFill>
                  <a:srgbClr val="FF0000"/>
                </a:solidFill>
                <a:latin typeface="Century" pitchFamily="18" charset="0"/>
              </a:rPr>
              <a:t>  </a:t>
            </a:r>
            <a:r>
              <a:rPr lang="ru-RU" sz="3200" b="1" dirty="0" smtClean="0">
                <a:solidFill>
                  <a:schemeClr val="bg1"/>
                </a:solidFill>
                <a:latin typeface="Century" pitchFamily="18" charset="0"/>
              </a:rPr>
              <a:t>    </a:t>
            </a:r>
            <a:r>
              <a:rPr lang="ru-RU" sz="3200" b="1" dirty="0" smtClean="0">
                <a:solidFill>
                  <a:srgbClr val="FF0000"/>
                </a:solidFill>
                <a:latin typeface="Century" pitchFamily="18" charset="0"/>
              </a:rPr>
              <a:t>данном </a:t>
            </a:r>
            <a:r>
              <a:rPr lang="ru-RU" sz="3200" b="1" dirty="0">
                <a:solidFill>
                  <a:srgbClr val="FF0000"/>
                </a:solidFill>
                <a:latin typeface="Century" pitchFamily="18" charset="0"/>
              </a:rPr>
              <a:t>многочлене.</a:t>
            </a:r>
            <a:endParaRPr lang="ru-RU" sz="3200" dirty="0">
              <a:solidFill>
                <a:srgbClr val="FF0000"/>
              </a:solidFill>
              <a:latin typeface="Century" pitchFamily="18" charset="0"/>
            </a:endParaRPr>
          </a:p>
          <a:p>
            <a:pPr lvl="0">
              <a:buNone/>
            </a:pPr>
            <a:endParaRPr lang="ru-RU" sz="3200" dirty="0"/>
          </a:p>
          <a:p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Century" pitchFamily="18" charset="0"/>
              </a:rPr>
              <a:t>Правило вынесения общего множителя за скобки</a:t>
            </a:r>
            <a:endParaRPr lang="ru-RU" dirty="0"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4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5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6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№433</a:t>
            </a:r>
          </a:p>
          <a:p>
            <a:r>
              <a:rPr lang="ru-RU" dirty="0" smtClean="0"/>
              <a:t>№435</a:t>
            </a:r>
          </a:p>
          <a:p>
            <a:r>
              <a:rPr lang="ru-RU" dirty="0" smtClean="0"/>
              <a:t>№441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Работа в классе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3" descr="C:\Users\СВЕТЛАНА\Desktop\Matematika.-SHablon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3999" cy="6858000"/>
          </a:xfrm>
          <a:prstGeom prst="rect">
            <a:avLst/>
          </a:prstGeom>
          <a:noFill/>
        </p:spPr>
      </p:pic>
      <p:pic>
        <p:nvPicPr>
          <p:cNvPr id="6159" name="Picture 15"/>
          <p:cNvPicPr>
            <a:picLocks noChangeAspect="1" noChangeArrowheads="1"/>
          </p:cNvPicPr>
          <p:nvPr/>
        </p:nvPicPr>
        <p:blipFill>
          <a:blip r:embed="rId3" cstate="print">
            <a:lum contrast="10000"/>
          </a:blip>
          <a:srcRect/>
          <a:stretch>
            <a:fillRect/>
          </a:stretch>
        </p:blipFill>
        <p:spPr bwMode="auto">
          <a:xfrm>
            <a:off x="539552" y="1124744"/>
            <a:ext cx="8310135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 descr="C:\Users\СВЕТЛАНА\Desktop\Matematika.-SHablon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pPr algn="ctr"/>
            <a:r>
              <a:rPr lang="ru-RU" dirty="0" smtClean="0">
                <a:latin typeface="Century" pitchFamily="18" charset="0"/>
              </a:rPr>
              <a:t>Проверьте себя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67544" y="1484784"/>
            <a:ext cx="4040188" cy="3941763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Вариант 1</a:t>
            </a:r>
            <a:endParaRPr lang="ru-RU" sz="32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02225" y="1412776"/>
            <a:ext cx="4041775" cy="3941763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Вариант 2</a:t>
            </a:r>
            <a:endParaRPr lang="en-US" sz="3200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i="1" dirty="0" smtClean="0"/>
              <a:t>)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a+b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(4+  x  y )</a:t>
            </a:r>
          </a:p>
          <a:p>
            <a:pPr>
              <a:buNone/>
            </a:pP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3) 6(6y-b)</a:t>
            </a:r>
          </a:p>
          <a:p>
            <a:pPr>
              <a:buNone/>
            </a:pP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4) xyz(xyz+1)</a:t>
            </a:r>
          </a:p>
          <a:p>
            <a:pPr>
              <a:buNone/>
            </a:pP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5) a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1-a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55576" y="2276872"/>
            <a:ext cx="38884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x-y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3-xy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3)  3a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1+3b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1-abc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5) x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x-1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75656" y="4437112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4</a:t>
            </a:r>
            <a:endParaRPr lang="ru-RU" sz="2400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7596336" y="2708920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2</a:t>
            </a:r>
            <a:endParaRPr lang="ru-RU" sz="2400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7164288" y="2708920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2</a:t>
            </a:r>
            <a:endParaRPr lang="ru-RU" sz="24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6012160" y="4437112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3</a:t>
            </a:r>
            <a:endParaRPr lang="ru-RU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973</TotalTime>
  <Words>271</Words>
  <Application>Microsoft Office PowerPoint</Application>
  <PresentationFormat>Экран (4:3)</PresentationFormat>
  <Paragraphs>79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Слайд 1</vt:lpstr>
      <vt:lpstr>   Тема урока: «Разложение многочленов на множители. Вынесение общего множителя за скобки»</vt:lpstr>
      <vt:lpstr>Цель урока:</vt:lpstr>
      <vt:lpstr>Найти общий множитель. </vt:lpstr>
      <vt:lpstr>Преобразовать многочлен</vt:lpstr>
      <vt:lpstr>Правило вынесения общего множителя за скобки</vt:lpstr>
      <vt:lpstr>Работа в классе</vt:lpstr>
      <vt:lpstr>Слайд 8</vt:lpstr>
      <vt:lpstr>Проверьте себя:</vt:lpstr>
      <vt:lpstr> 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Домашнее задание</dc:title>
  <dc:creator>Asus</dc:creator>
  <cp:lastModifiedBy>Admin</cp:lastModifiedBy>
  <cp:revision>80</cp:revision>
  <dcterms:created xsi:type="dcterms:W3CDTF">2014-01-11T13:47:24Z</dcterms:created>
  <dcterms:modified xsi:type="dcterms:W3CDTF">2020-11-24T16:10:55Z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149576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