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1" r:id="rId3"/>
    <p:sldId id="305" r:id="rId4"/>
    <p:sldId id="306" r:id="rId5"/>
    <p:sldId id="308" r:id="rId6"/>
    <p:sldId id="307" r:id="rId7"/>
    <p:sldId id="272" r:id="rId8"/>
    <p:sldId id="274" r:id="rId9"/>
    <p:sldId id="275" r:id="rId10"/>
    <p:sldId id="276" r:id="rId11"/>
    <p:sldId id="309" r:id="rId12"/>
    <p:sldId id="310" r:id="rId13"/>
    <p:sldId id="312" r:id="rId14"/>
    <p:sldId id="313" r:id="rId15"/>
    <p:sldId id="295" r:id="rId16"/>
    <p:sldId id="297" r:id="rId17"/>
    <p:sldId id="314" r:id="rId18"/>
    <p:sldId id="301" r:id="rId19"/>
    <p:sldId id="303" r:id="rId20"/>
    <p:sldId id="304" r:id="rId21"/>
    <p:sldId id="31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4" autoAdjust="0"/>
    <p:restoredTop sz="94660"/>
  </p:normalViewPr>
  <p:slideViewPr>
    <p:cSldViewPr>
      <p:cViewPr varScale="1">
        <p:scale>
          <a:sx n="65" d="100"/>
          <a:sy n="65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2CEC9-844F-4E3A-A1A9-D57571FD78B2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67891-FA69-4256-9DB9-30AC2DFF1B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0CA1-6485-4685-B7FE-84276F0A6656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4B8-E934-409A-93E9-0E921AC17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0CA1-6485-4685-B7FE-84276F0A6656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4B8-E934-409A-93E9-0E921AC17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0CA1-6485-4685-B7FE-84276F0A6656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4B8-E934-409A-93E9-0E921AC17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76250"/>
            <a:ext cx="7086600" cy="12763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18C6F0-97FA-4F7E-8A12-03EED59CD0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0CA1-6485-4685-B7FE-84276F0A6656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4B8-E934-409A-93E9-0E921AC17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0CA1-6485-4685-B7FE-84276F0A6656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4B8-E934-409A-93E9-0E921AC17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0CA1-6485-4685-B7FE-84276F0A6656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4B8-E934-409A-93E9-0E921AC17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0CA1-6485-4685-B7FE-84276F0A6656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4B8-E934-409A-93E9-0E921AC17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0CA1-6485-4685-B7FE-84276F0A6656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4B8-E934-409A-93E9-0E921AC17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0CA1-6485-4685-B7FE-84276F0A6656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4B8-E934-409A-93E9-0E921AC17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0CA1-6485-4685-B7FE-84276F0A6656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4B8-E934-409A-93E9-0E921AC17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0CA1-6485-4685-B7FE-84276F0A6656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B4B8-E934-409A-93E9-0E921AC17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50CA1-6485-4685-B7FE-84276F0A6656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DB4B8-E934-409A-93E9-0E921AC17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259632" y="1124744"/>
            <a:ext cx="6931574" cy="3477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 13</a:t>
            </a:r>
          </a:p>
          <a:p>
            <a:pPr algn="ctr"/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СРЕДНЕВЕКОВЫХ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ГОРОДОВ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 descr="Рисунок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5148063" cy="295592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32040" y="0"/>
            <a:ext cx="4211960" cy="3212976"/>
          </a:xfrm>
          <a:noFill/>
          <a:ln w="76200">
            <a:noFill/>
          </a:ln>
        </p:spPr>
        <p:txBody>
          <a:bodyPr>
            <a:normAutofit/>
          </a:bodyPr>
          <a:lstStyle/>
          <a:p>
            <a:pPr algn="ctr">
              <a:buClr>
                <a:schemeClr val="bg2"/>
              </a:buClr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Освободившиеся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города становились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коммунами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 Города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платили налоги королю.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3068960"/>
            <a:ext cx="3475054" cy="1077218"/>
          </a:xfrm>
          <a:prstGeom prst="rect">
            <a:avLst/>
          </a:prstGeom>
          <a:noFill/>
          <a:ln w="762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Городской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Совет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(самоуправление)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08512" y="2996952"/>
            <a:ext cx="4104456" cy="1384995"/>
          </a:xfrm>
          <a:prstGeom prst="rect">
            <a:avLst/>
          </a:prstGeom>
          <a:noFill/>
          <a:ln w="762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Избирается горожанами,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ведает казной, судом,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войсками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2008" y="5301208"/>
            <a:ext cx="3487237" cy="584775"/>
          </a:xfrm>
          <a:prstGeom prst="rect">
            <a:avLst/>
          </a:prstGeom>
          <a:noFill/>
          <a:ln w="762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Мэр (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бургомистр)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760640" y="5157192"/>
            <a:ext cx="2182970" cy="523220"/>
          </a:xfrm>
          <a:prstGeom prst="rect">
            <a:avLst/>
          </a:prstGeom>
          <a:noFill/>
          <a:ln w="762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Глава Совета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1080120" y="4221088"/>
            <a:ext cx="1008112" cy="115212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3600400" y="3717032"/>
            <a:ext cx="1584176" cy="79208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744416" y="5157192"/>
            <a:ext cx="1512168" cy="79208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6027003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Горожане были освобождены от </a:t>
            </a:r>
          </a:p>
          <a:p>
            <a:pPr algn="ctr"/>
            <a:r>
              <a:rPr lang="ru-RU" sz="24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личной зависимости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416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«Городской воздух делает свободным»</a:t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«Год и день»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2" descr="Рисунок2"/>
          <p:cNvPicPr>
            <a:picLocks noChangeAspect="1" noChangeArrowheads="1"/>
          </p:cNvPicPr>
          <p:nvPr/>
        </p:nvPicPr>
        <p:blipFill>
          <a:blip r:embed="rId2" cstate="screen">
            <a:lum contrast="6000"/>
          </a:blip>
          <a:srcRect/>
          <a:stretch>
            <a:fillRect/>
          </a:stretch>
        </p:blipFill>
        <p:spPr bwMode="auto">
          <a:xfrm>
            <a:off x="0" y="1371600"/>
            <a:ext cx="4270375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9" descr="Рисунок2"/>
          <p:cNvPicPr>
            <a:picLocks noChangeAspect="1" noChangeArrowheads="1"/>
          </p:cNvPicPr>
          <p:nvPr/>
        </p:nvPicPr>
        <p:blipFill>
          <a:blip r:embed="rId3" cstate="screen">
            <a:lum bright="-6000" contrast="18000"/>
          </a:blip>
          <a:srcRect/>
          <a:stretch>
            <a:fillRect/>
          </a:stretch>
        </p:blipFill>
        <p:spPr bwMode="auto">
          <a:xfrm>
            <a:off x="5334000" y="1700808"/>
            <a:ext cx="3810000" cy="488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D:\Ольга\Рисунки\i.jpegл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44208" y="836712"/>
            <a:ext cx="2294061" cy="1728192"/>
          </a:xfrm>
          <a:prstGeom prst="rect">
            <a:avLst/>
          </a:prstGeom>
          <a:noFill/>
        </p:spPr>
      </p:pic>
      <p:sp>
        <p:nvSpPr>
          <p:cNvPr id="6" name="Пятно 2 5">
            <a:hlinkClick r:id="rId5" action="ppaction://hlinksldjump"/>
          </p:cNvPr>
          <p:cNvSpPr/>
          <p:nvPr/>
        </p:nvSpPr>
        <p:spPr>
          <a:xfrm>
            <a:off x="4429124" y="5715016"/>
            <a:ext cx="785818" cy="857256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Рисунок2"/>
          <p:cNvPicPr>
            <a:picLocks noChangeAspect="1" noChangeArrowheads="1"/>
          </p:cNvPicPr>
          <p:nvPr/>
        </p:nvPicPr>
        <p:blipFill>
          <a:blip r:embed="rId2" cstate="screen">
            <a:lum contrast="18000"/>
          </a:blip>
          <a:srcRect/>
          <a:stretch>
            <a:fillRect/>
          </a:stretch>
        </p:blipFill>
        <p:spPr bwMode="auto">
          <a:xfrm>
            <a:off x="1547664" y="260648"/>
            <a:ext cx="2467335" cy="3409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Мастерская ремесленника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0" y="1700808"/>
            <a:ext cx="4114800" cy="1828800"/>
          </a:xfrm>
        </p:spPr>
        <p:txBody>
          <a:bodyPr>
            <a:noAutofit/>
          </a:bodyPr>
          <a:lstStyle/>
          <a:p>
            <a:pPr marL="265113" indent="-265113">
              <a:lnSpc>
                <a:spcPct val="90000"/>
              </a:lnSpc>
              <a:spcBef>
                <a:spcPts val="250"/>
              </a:spcBef>
              <a:buClr>
                <a:srgbClr val="7030A0"/>
              </a:buClr>
              <a:buSzPct val="100000"/>
            </a:pPr>
            <a:r>
              <a:rPr lang="ru-RU" dirty="0" smtClean="0">
                <a:latin typeface="Verdana" pitchFamily="34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</a:t>
            </a:r>
          </a:p>
          <a:p>
            <a:pPr marL="265113" indent="-265113">
              <a:lnSpc>
                <a:spcPct val="90000"/>
              </a:lnSpc>
              <a:spcBef>
                <a:spcPts val="250"/>
              </a:spcBef>
              <a:buClr>
                <a:srgbClr val="7030A0"/>
              </a:buClr>
              <a:buSzPct val="100000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Подмастерье</a:t>
            </a:r>
          </a:p>
          <a:p>
            <a:pPr marL="265113" indent="-265113">
              <a:lnSpc>
                <a:spcPct val="90000"/>
              </a:lnSpc>
              <a:spcBef>
                <a:spcPts val="250"/>
              </a:spcBef>
              <a:buClr>
                <a:srgbClr val="7030A0"/>
              </a:buClr>
              <a:buSzPct val="100000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Ученики</a:t>
            </a:r>
            <a:r>
              <a:rPr lang="ru-RU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/>
            </a:r>
            <a:br>
              <a:rPr lang="ru-RU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</a:br>
            <a:endParaRPr lang="ru-RU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endParaRPr lang="ru-RU" dirty="0"/>
          </a:p>
        </p:txBody>
      </p:sp>
      <p:pic>
        <p:nvPicPr>
          <p:cNvPr id="4" name="Picture 5" descr="D:\Ольга\Рисунки\книга 5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595686">
            <a:off x="63363" y="156968"/>
            <a:ext cx="1816082" cy="14770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47667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106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9" y="3706985"/>
            <a:ext cx="4499992" cy="315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ьная выноска 9"/>
          <p:cNvSpPr/>
          <p:nvPr/>
        </p:nvSpPr>
        <p:spPr>
          <a:xfrm>
            <a:off x="251520" y="4581128"/>
            <a:ext cx="4140968" cy="1728192"/>
          </a:xfrm>
          <a:prstGeom prst="wedgeEllipseCallout">
            <a:avLst>
              <a:gd name="adj1" fmla="val 70023"/>
              <a:gd name="adj2" fmla="val -16873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Чем различалось положение ученика и подмастерья?</a:t>
            </a:r>
          </a:p>
          <a:p>
            <a:pPr algn="ctr"/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912768" cy="119675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Ремесленный цех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1"/>
          <p:cNvPicPr>
            <a:picLocks noChangeAspect="1" noChangeArrowheads="1"/>
          </p:cNvPicPr>
          <p:nvPr/>
        </p:nvPicPr>
        <p:blipFill>
          <a:blip r:embed="rId2" cstate="screen">
            <a:lum bright="6000" contrast="12000"/>
          </a:blip>
          <a:srcRect/>
          <a:stretch>
            <a:fillRect/>
          </a:stretch>
        </p:blipFill>
        <p:spPr bwMode="auto">
          <a:xfrm>
            <a:off x="0" y="3192588"/>
            <a:ext cx="2809007" cy="3665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Рисунок10"/>
          <p:cNvPicPr>
            <a:picLocks noChangeAspect="1" noChangeArrowheads="1"/>
          </p:cNvPicPr>
          <p:nvPr/>
        </p:nvPicPr>
        <p:blipFill>
          <a:blip r:embed="rId3" cstate="screen">
            <a:lum contrast="30000"/>
          </a:blip>
          <a:srcRect/>
          <a:stretch>
            <a:fillRect/>
          </a:stretch>
        </p:blipFill>
        <p:spPr bwMode="auto">
          <a:xfrm>
            <a:off x="6382172" y="3688875"/>
            <a:ext cx="2761828" cy="3169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752"/>
            <a:ext cx="7560840" cy="2016224"/>
          </a:xfrm>
        </p:spPr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Цех</a:t>
            </a:r>
            <a:r>
              <a:rPr lang="en-US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(от нем. «пирушка») - союз ремесленников одной специальности</a:t>
            </a:r>
          </a:p>
          <a:p>
            <a:pPr>
              <a:buFont typeface="Wingdings 2" pitchFamily="18" charset="2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D:\Ольга\Рисунки\i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95936" y="4005064"/>
            <a:ext cx="1532306" cy="13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D:\Ольга\Рисунки\книга 5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595686">
            <a:off x="63363" y="156968"/>
            <a:ext cx="1816082" cy="147708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1520" y="47667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108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6768752" cy="980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Роль цехов в жизни города.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 descr="Рисунок1"/>
          <p:cNvPicPr>
            <a:picLocks noChangeAspect="1" noChangeArrowheads="1"/>
          </p:cNvPicPr>
          <p:nvPr/>
        </p:nvPicPr>
        <p:blipFill>
          <a:blip r:embed="rId2" cstate="screen">
            <a:lum contrast="18000"/>
          </a:blip>
          <a:srcRect/>
          <a:stretch>
            <a:fillRect/>
          </a:stretch>
        </p:blipFill>
        <p:spPr bwMode="auto">
          <a:xfrm>
            <a:off x="1907704" y="980728"/>
            <a:ext cx="6108229" cy="3768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EMO_DESTROYER\Мои документы\Мои рисунки\gerb1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4941168"/>
            <a:ext cx="12382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EMO_DESTROYER\Мои документы\Мои рисунки\gerb2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52320" y="4869160"/>
            <a:ext cx="1290638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EMO_DESTROYER\Мои документы\Мои рисунки\gerb3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95936" y="4941168"/>
            <a:ext cx="1328737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D:\Ольга\Рисунки\книга 5.jpe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595686">
            <a:off x="63363" y="156968"/>
            <a:ext cx="1816082" cy="147708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47667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109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Торговля и банковское дело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2"/>
          <p:cNvPicPr>
            <a:picLocks noChangeAspect="1" noChangeArrowheads="1"/>
          </p:cNvPicPr>
          <p:nvPr/>
        </p:nvPicPr>
        <p:blipFill>
          <a:blip r:embed="rId2" cstate="screen">
            <a:lum bright="-6000" contrast="12000"/>
          </a:blip>
          <a:srcRect/>
          <a:stretch>
            <a:fillRect/>
          </a:stretch>
        </p:blipFill>
        <p:spPr bwMode="auto">
          <a:xfrm>
            <a:off x="2267744" y="1916832"/>
            <a:ext cx="4897438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descr="Голубая тисненая бумага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876800"/>
          </a:xfrm>
          <a:noFill/>
          <a:ln w="76200">
            <a:noFill/>
          </a:ln>
        </p:spPr>
        <p:txBody>
          <a:bodyPr/>
          <a:lstStyle/>
          <a:p>
            <a:pPr algn="ctr">
              <a:buFont typeface="Monotype Sorts" pitchFamily="2" charset="2"/>
              <a:buNone/>
            </a:pPr>
            <a:endParaRPr lang="ru-RU" b="1" dirty="0">
              <a:solidFill>
                <a:schemeClr val="accent1"/>
              </a:solidFill>
            </a:endParaRPr>
          </a:p>
          <a:p>
            <a:pPr algn="ctr">
              <a:buFont typeface="Monotype Sorts" pitchFamily="2" charset="2"/>
              <a:buNone/>
            </a:pP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Докажите, что торговля разрушала натуральный характер хозяйства, и способствовала развитию </a:t>
            </a:r>
          </a:p>
          <a:p>
            <a:pPr algn="ctr">
              <a:buFont typeface="Monotype Sorts" pitchFamily="2" charset="2"/>
              <a:buNone/>
            </a:pP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рыночных отношений.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7363" y="107950"/>
            <a:ext cx="5626100" cy="944786"/>
          </a:xfrm>
          <a:noFill/>
          <a:ln w="76200"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sz="4800" b="1" dirty="0"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ятно 2 3">
            <a:hlinkClick r:id="rId2" action="ppaction://hlinksldjump"/>
          </p:cNvPr>
          <p:cNvSpPr/>
          <p:nvPr/>
        </p:nvSpPr>
        <p:spPr>
          <a:xfrm>
            <a:off x="8215338" y="6000768"/>
            <a:ext cx="928662" cy="857232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1206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Торговцы вели дело на свой страх и риск.  Дороги были плохими, товары падали с телег и по закону становились добычей землевладельца.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«Что с возу упало. То пропало»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них нападали пираты и грабители.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защиты своего дела купцы объединялись в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гильдии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нанимали охрану для своих караванов.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Рисунок1"/>
          <p:cNvPicPr>
            <a:picLocks noChangeAspect="1" noChangeArrowheads="1"/>
          </p:cNvPicPr>
          <p:nvPr/>
        </p:nvPicPr>
        <p:blipFill>
          <a:blip r:embed="rId2" cstate="screen">
            <a:lum bright="-6000" contrast="24000"/>
          </a:blip>
          <a:srcRect/>
          <a:stretch>
            <a:fillRect/>
          </a:stretch>
        </p:blipFill>
        <p:spPr bwMode="auto">
          <a:xfrm>
            <a:off x="4139952" y="2780928"/>
            <a:ext cx="4681538" cy="304006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779912" y="1556792"/>
            <a:ext cx="3312368" cy="864096"/>
          </a:xfrm>
          <a:noFill/>
          <a:ln w="76200">
            <a:noFill/>
          </a:ln>
        </p:spPr>
        <p:txBody>
          <a:bodyPr>
            <a:normAutofit/>
          </a:bodyPr>
          <a:lstStyle/>
          <a:p>
            <a:pPr algn="ctr">
              <a:buClr>
                <a:schemeClr val="bg2"/>
              </a:buClr>
              <a:buFont typeface="Arial" pitchFamily="34" charset="0"/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</a:p>
          <a:p>
            <a:pPr algn="ctr">
              <a:buClr>
                <a:schemeClr val="bg2"/>
              </a:buClr>
              <a:buFont typeface="Arial" pitchFamily="34" charset="0"/>
              <a:buNone/>
            </a:pPr>
            <a:endPara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bg2"/>
              </a:buClr>
              <a:buFont typeface="Arial" pitchFamily="34" charset="0"/>
              <a:buNone/>
            </a:pP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D:\Ольга\Рисунки\книга 5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595686">
            <a:off x="234553" y="517009"/>
            <a:ext cx="1816082" cy="14770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2710" y="836713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112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057400" y="260648"/>
            <a:ext cx="7086600" cy="12763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Особенно выгодным делом считалась торговля с Востоком.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924944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Arial" pitchFamily="34" charset="0"/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Ганза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«союз», «товарищество»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D:\Ольга\Рисунки\i.jpegдолр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15616" y="4221088"/>
            <a:ext cx="1340768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76200"/>
            <a:ext cx="7772400" cy="704850"/>
          </a:xfrm>
          <a:noFill/>
          <a:ln w="76200">
            <a:noFill/>
          </a:ln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Ярмарки и  банки.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5" name="Picture 11" descr="2"/>
          <p:cNvPicPr>
            <a:picLocks noChangeAspect="1" noChangeArrowheads="1"/>
          </p:cNvPicPr>
          <p:nvPr/>
        </p:nvPicPr>
        <p:blipFill>
          <a:blip r:embed="rId2" cstate="screen">
            <a:lum contrast="12000"/>
          </a:blip>
          <a:srcRect/>
          <a:stretch>
            <a:fillRect/>
          </a:stretch>
        </p:blipFill>
        <p:spPr bwMode="auto">
          <a:xfrm>
            <a:off x="1979712" y="3805237"/>
            <a:ext cx="5329238" cy="305276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836712"/>
            <a:ext cx="8591872" cy="2895600"/>
          </a:xfrm>
          <a:noFill/>
          <a:ln w="76200">
            <a:noFill/>
          </a:ln>
        </p:spPr>
        <p:txBody>
          <a:bodyPr/>
          <a:lstStyle/>
          <a:p>
            <a:pPr algn="ctr">
              <a:buClr>
                <a:schemeClr val="bg2"/>
              </a:buClr>
              <a:buFont typeface="Arial" pitchFamily="34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Центром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торговли в  Европе становились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ярмарки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собирались 1-2 раза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год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на них приезжали купцы их многих стран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ярмарках выступали артисты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шел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обмен новостями.</a:t>
            </a:r>
          </a:p>
          <a:p>
            <a:pPr algn="ctr">
              <a:buClr>
                <a:schemeClr val="bg2"/>
              </a:buClr>
              <a:buFont typeface="Arial" pitchFamily="34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Держать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ярмарку в городе было очень выгодно, т.к.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она приносила огромный доход.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descr="Голубая тисненая бумага"/>
          <p:cNvSpPr>
            <a:spLocks noGrp="1" noChangeArrowheads="1"/>
          </p:cNvSpPr>
          <p:nvPr>
            <p:ph type="body" idx="1"/>
          </p:nvPr>
        </p:nvSpPr>
        <p:spPr>
          <a:xfrm>
            <a:off x="323528" y="1196975"/>
            <a:ext cx="8496944" cy="5195888"/>
          </a:xfrm>
          <a:noFill/>
          <a:ln w="76200">
            <a:noFill/>
          </a:ln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изменения в хозяйстве средневековой Европы привели к возникновению городов?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7363" y="107950"/>
            <a:ext cx="5626100" cy="704850"/>
          </a:xfrm>
          <a:noFill/>
          <a:ln w="76200">
            <a:noFill/>
          </a:ln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sz="5400" b="1" dirty="0"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ятно 2 3">
            <a:hlinkClick r:id="rId2" action="ppaction://hlinksldjump"/>
          </p:cNvPr>
          <p:cNvSpPr/>
          <p:nvPr/>
        </p:nvSpPr>
        <p:spPr>
          <a:xfrm>
            <a:off x="7884368" y="5949280"/>
            <a:ext cx="1259632" cy="908720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1"/>
          <p:cNvPicPr>
            <a:picLocks noChangeAspect="1" noChangeArrowheads="1"/>
          </p:cNvPicPr>
          <p:nvPr/>
        </p:nvPicPr>
        <p:blipFill>
          <a:blip r:embed="rId2" cstate="screen">
            <a:lum bright="-6000" contrast="6000"/>
          </a:blip>
          <a:srcRect/>
          <a:stretch>
            <a:fillRect/>
          </a:stretch>
        </p:blipFill>
        <p:spPr bwMode="auto">
          <a:xfrm>
            <a:off x="4977797" y="0"/>
            <a:ext cx="4166203" cy="369252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450" y="500043"/>
            <a:ext cx="8991600" cy="5500726"/>
          </a:xfrm>
          <a:noFill/>
          <a:ln w="76200">
            <a:noFill/>
          </a:ln>
        </p:spPr>
        <p:txBody>
          <a:bodyPr/>
          <a:lstStyle/>
          <a:p>
            <a:pPr>
              <a:lnSpc>
                <a:spcPct val="90000"/>
              </a:lnSpc>
              <a:buClr>
                <a:schemeClr val="bg2"/>
              </a:buClr>
              <a:buFont typeface="Arial" pitchFamily="34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Купцы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 разных стран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нуждались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иностранной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валюте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на ярмарках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появились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менялы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Clr>
                <a:schemeClr val="bg2"/>
              </a:buClr>
              <a:buFont typeface="Arial" pitchFamily="34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За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обмен они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брали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определенный 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быстро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богатели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  <a:buClr>
                <a:schemeClr val="bg2"/>
              </a:buClr>
              <a:buFont typeface="Arial" pitchFamily="34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Скоро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менялы стали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ростовщиками 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т.е. давали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деньги в долг под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%. </a:t>
            </a:r>
          </a:p>
          <a:p>
            <a:pPr>
              <a:lnSpc>
                <a:spcPct val="90000"/>
              </a:lnSpc>
              <a:buClr>
                <a:schemeClr val="bg2"/>
              </a:buClr>
              <a:buFont typeface="Arial" pitchFamily="34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Из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них появились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банкиры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lnSpc>
                <a:spcPct val="90000"/>
              </a:lnSpc>
              <a:buClr>
                <a:schemeClr val="bg2"/>
              </a:buClr>
              <a:buFont typeface="Arial" pitchFamily="34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их руках оказались сконцентрированы огромные деньги.</a:t>
            </a:r>
          </a:p>
        </p:txBody>
      </p:sp>
      <p:sp>
        <p:nvSpPr>
          <p:cNvPr id="4" name="Пятно 2 3">
            <a:hlinkClick r:id="rId3" action="ppaction://hlinksldjump"/>
          </p:cNvPr>
          <p:cNvSpPr/>
          <p:nvPr/>
        </p:nvSpPr>
        <p:spPr>
          <a:xfrm>
            <a:off x="8286776" y="6215082"/>
            <a:ext cx="857224" cy="642918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779912" y="1628800"/>
            <a:ext cx="3528392" cy="1008112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§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13-14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Выделение  ремесла из сельского хозяйства.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1"/>
            <a:ext cx="3960440" cy="1252736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 –XI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вв.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рост городов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 descr="1"/>
          <p:cNvPicPr>
            <a:picLocks noChangeAspect="1" noChangeArrowheads="1"/>
          </p:cNvPicPr>
          <p:nvPr/>
        </p:nvPicPr>
        <p:blipFill>
          <a:blip r:embed="rId2" cstate="screen">
            <a:lum contrast="18000"/>
          </a:blip>
          <a:srcRect/>
          <a:stretch>
            <a:fillRect/>
          </a:stretch>
        </p:blipFill>
        <p:spPr bwMode="auto">
          <a:xfrm>
            <a:off x="251520" y="1556792"/>
            <a:ext cx="4019550" cy="5051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932040" y="3861048"/>
            <a:ext cx="3528392" cy="18722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Причины возникновения городов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Ольга\Рисунки\книга 5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482829">
            <a:off x="-34011" y="80538"/>
            <a:ext cx="2482928" cy="20194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4388" y="305273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103-104,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104-105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3" descr="Рисунок1"/>
          <p:cNvPicPr>
            <a:picLocks noChangeAspect="1" noChangeArrowheads="1"/>
          </p:cNvPicPr>
          <p:nvPr/>
        </p:nvPicPr>
        <p:blipFill>
          <a:blip r:embed="rId3" cstate="screen">
            <a:lum contrast="30000"/>
          </a:blip>
          <a:srcRect/>
          <a:stretch>
            <a:fillRect/>
          </a:stretch>
        </p:blipFill>
        <p:spPr bwMode="auto">
          <a:xfrm>
            <a:off x="3886200" y="0"/>
            <a:ext cx="5257800" cy="3113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79512" y="4077072"/>
            <a:ext cx="8748464" cy="113702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Выросли урожаи, стали разнообразнее продукты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79712" y="3140968"/>
            <a:ext cx="6912768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Успехи в развитии сельского хозяйства</a:t>
            </a:r>
          </a:p>
          <a:p>
            <a:pPr algn="ctr"/>
            <a:endParaRPr lang="ru-RU" sz="2800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539552" y="1844824"/>
            <a:ext cx="2808312" cy="1008112"/>
          </a:xfrm>
          <a:prstGeom prst="wedgeEllipseCallout">
            <a:avLst>
              <a:gd name="adj1" fmla="val 62467"/>
              <a:gd name="adj2" fmla="val 9632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Докажите!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5589240"/>
            <a:ext cx="7200800" cy="9361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Отделение  ремесла от сельского хозяйства</a:t>
            </a:r>
          </a:p>
        </p:txBody>
      </p:sp>
      <p:sp>
        <p:nvSpPr>
          <p:cNvPr id="13" name="Овальная выноска 12"/>
          <p:cNvSpPr/>
          <p:nvPr/>
        </p:nvSpPr>
        <p:spPr>
          <a:xfrm>
            <a:off x="6479704" y="4941168"/>
            <a:ext cx="2412776" cy="1008112"/>
          </a:xfrm>
          <a:prstGeom prst="wedgeEllipseCallout">
            <a:avLst>
              <a:gd name="adj1" fmla="val -57364"/>
              <a:gd name="adj2" fmla="val 9632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5926137" cy="2016224"/>
          </a:xfrm>
        </p:spPr>
        <p:txBody>
          <a:bodyPr>
            <a:noAutofit/>
          </a:bodyPr>
          <a:lstStyle/>
          <a:p>
            <a:pPr marL="265176" indent="-265176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около крупных монастырей и замков</a:t>
            </a:r>
          </a:p>
          <a:p>
            <a:pPr marL="265176" indent="-265176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пересечении дорог</a:t>
            </a:r>
          </a:p>
          <a:p>
            <a:pPr marL="265176" indent="-265176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вблизи переправ через реки</a:t>
            </a:r>
          </a:p>
          <a:p>
            <a:pPr marL="265176" indent="-265176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около морских гаваней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Documents and Settings\EMO_DESTROYER\Мои документы\Мои рисунки\st210_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284984"/>
            <a:ext cx="1918395" cy="211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Documents and Settings\EMO_DESTROYER\Мои документы\Мои рисунки\st210_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60232" y="188640"/>
            <a:ext cx="2267744" cy="203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15616" y="3140968"/>
            <a:ext cx="8229600" cy="3456384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вид поселения -    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 центр ремесла и торговли.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Горожане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слой общества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Возникновение и рост городов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закономерное следствие отделения ремесла от земледелия</a:t>
            </a:r>
            <a:r>
              <a:rPr lang="ru-RU" sz="3200" b="1" dirty="0" smtClean="0">
                <a:solidFill>
                  <a:srgbClr val="00B050"/>
                </a:solidFill>
              </a:rPr>
              <a:t>.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260648"/>
            <a:ext cx="5112568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Места появления городов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4572000" y="2204864"/>
            <a:ext cx="2376264" cy="1008112"/>
          </a:xfrm>
          <a:prstGeom prst="wedgeEllipseCallout">
            <a:avLst>
              <a:gd name="adj1" fmla="val -70532"/>
              <a:gd name="adj2" fmla="val -8027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Ольга\Рисунки\книга 5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595686">
            <a:off x="63363" y="156968"/>
            <a:ext cx="1816082" cy="14770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476672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Стр. 105,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1" descr="Рисунок1"/>
          <p:cNvPicPr>
            <a:picLocks noChangeAspect="1" noChangeArrowheads="1"/>
          </p:cNvPicPr>
          <p:nvPr/>
        </p:nvPicPr>
        <p:blipFill>
          <a:blip r:embed="rId3" cstate="screen">
            <a:lum contrast="18000"/>
          </a:blip>
          <a:srcRect/>
          <a:stretch>
            <a:fillRect/>
          </a:stretch>
        </p:blipFill>
        <p:spPr bwMode="auto">
          <a:xfrm>
            <a:off x="4910137" y="0"/>
            <a:ext cx="4233863" cy="4633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32856"/>
            <a:ext cx="4680520" cy="44644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07904" y="4797152"/>
            <a:ext cx="4824536" cy="11521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Где возникали первые города?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39752" y="332656"/>
            <a:ext cx="3096344" cy="19442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защищали горожане свой город?</a:t>
            </a:r>
          </a:p>
        </p:txBody>
      </p:sp>
      <p:pic>
        <p:nvPicPr>
          <p:cNvPr id="10" name="Picture 6" descr="1"/>
          <p:cNvPicPr>
            <a:picLocks noChangeAspect="1" noChangeArrowheads="1"/>
          </p:cNvPicPr>
          <p:nvPr/>
        </p:nvPicPr>
        <p:blipFill>
          <a:blip r:embed="rId4" cstate="screen">
            <a:lum bright="-6000" contrast="30000"/>
          </a:blip>
          <a:srcRect/>
          <a:stretch>
            <a:fillRect/>
          </a:stretch>
        </p:blipFill>
        <p:spPr bwMode="auto">
          <a:xfrm>
            <a:off x="0" y="2530951"/>
            <a:ext cx="3419872" cy="4327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ятно 2 10">
            <a:hlinkClick r:id="rId5" action="ppaction://hlinksldjump"/>
          </p:cNvPr>
          <p:cNvSpPr/>
          <p:nvPr/>
        </p:nvSpPr>
        <p:spPr>
          <a:xfrm>
            <a:off x="7812360" y="6165304"/>
            <a:ext cx="1331640" cy="692696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354162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БОРЬБА  ГОРОЖАН  С          СЕНЬОРАМИ.</a:t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pic>
        <p:nvPicPr>
          <p:cNvPr id="6" name="Picture 8" descr="1"/>
          <p:cNvPicPr>
            <a:picLocks noChangeAspect="1" noChangeArrowheads="1"/>
          </p:cNvPicPr>
          <p:nvPr/>
        </p:nvPicPr>
        <p:blipFill>
          <a:blip r:embed="rId2" cstate="screen">
            <a:lum bright="6000" contrast="6000"/>
          </a:blip>
          <a:srcRect/>
          <a:stretch>
            <a:fillRect/>
          </a:stretch>
        </p:blipFill>
        <p:spPr bwMode="auto">
          <a:xfrm>
            <a:off x="1763688" y="2132856"/>
            <a:ext cx="5832648" cy="3630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descr="Голубая тисненая бумага"/>
          <p:cNvSpPr>
            <a:spLocks noGrp="1" noChangeArrowheads="1"/>
          </p:cNvSpPr>
          <p:nvPr>
            <p:ph type="body" idx="1"/>
          </p:nvPr>
        </p:nvSpPr>
        <p:spPr>
          <a:xfrm>
            <a:off x="4283968" y="1371600"/>
            <a:ext cx="4608512" cy="3929608"/>
          </a:xfrm>
          <a:noFill/>
          <a:ln w="76200">
            <a:noFill/>
          </a:ln>
        </p:spPr>
        <p:txBody>
          <a:bodyPr>
            <a:normAutofit/>
          </a:bodyPr>
          <a:lstStyle/>
          <a:p>
            <a:pPr algn="ctr">
              <a:buFont typeface="Monotype Sorts" pitchFamily="2" charset="2"/>
              <a:buNone/>
            </a:pPr>
            <a:endParaRPr lang="ru-RU" b="1" dirty="0">
              <a:solidFill>
                <a:schemeClr val="accent1"/>
              </a:solidFill>
            </a:endParaRPr>
          </a:p>
          <a:p>
            <a:pPr algn="ctr">
              <a:buFont typeface="Monotype Sorts" pitchFamily="2" charset="2"/>
              <a:buNone/>
            </a:pP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города боролись за свою независимость?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691680" y="260648"/>
            <a:ext cx="5626100" cy="704850"/>
          </a:xfrm>
          <a:noFill/>
          <a:ln w="76200">
            <a:noFill/>
          </a:ln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b="1" dirty="0"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ятно 2 3">
            <a:hlinkClick r:id="rId2" action="ppaction://hlinksldjump"/>
          </p:cNvPr>
          <p:cNvSpPr/>
          <p:nvPr/>
        </p:nvSpPr>
        <p:spPr>
          <a:xfrm>
            <a:off x="8100392" y="6093296"/>
            <a:ext cx="1043608" cy="764704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11" descr="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2263" y="1087438"/>
            <a:ext cx="3889375" cy="558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1" name="Picture 11" descr="Рисунок2"/>
          <p:cNvPicPr>
            <a:picLocks noChangeAspect="1" noChangeArrowheads="1"/>
          </p:cNvPicPr>
          <p:nvPr/>
        </p:nvPicPr>
        <p:blipFill>
          <a:blip r:embed="rId2" cstate="screen">
            <a:lum bright="-12000" contrast="12000"/>
          </a:blip>
          <a:srcRect/>
          <a:stretch>
            <a:fillRect/>
          </a:stretch>
        </p:blipFill>
        <p:spPr bwMode="auto">
          <a:xfrm>
            <a:off x="5048250" y="1976437"/>
            <a:ext cx="4095750" cy="488156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2048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23528" y="260648"/>
            <a:ext cx="8820472" cy="3528392"/>
          </a:xfrm>
          <a:noFill/>
          <a:ln w="76200">
            <a:noFill/>
          </a:ln>
        </p:spPr>
        <p:txBody>
          <a:bodyPr>
            <a:noAutofit/>
          </a:bodyPr>
          <a:lstStyle/>
          <a:p>
            <a:pPr>
              <a:buClr>
                <a:schemeClr val="bg2"/>
              </a:buClr>
              <a:buFont typeface="Arial" charset="0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Города возникали на земле феодала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/>
              </a:buClr>
              <a:buFont typeface="Arial" charset="0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начале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сеньоры освобождали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новых жителей от уплаты податей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Clr>
                <a:schemeClr val="bg2"/>
              </a:buClr>
              <a:buFont typeface="Arial" charset="0"/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Почему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Clr>
                <a:schemeClr val="bg2"/>
              </a:buClr>
              <a:buFont typeface="Arial" charset="0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 с ростом городов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сеньоры                              стремились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получить с них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больше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дохода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3717032"/>
            <a:ext cx="4104456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восстание горожан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67544" y="5013176"/>
            <a:ext cx="2448272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свободные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555776" y="5805264"/>
            <a:ext cx="2016224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откуп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437</Words>
  <Application>Microsoft Office PowerPoint</Application>
  <PresentationFormat>Экран (4:3)</PresentationFormat>
  <Paragraphs>91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Monotype Sorts</vt:lpstr>
      <vt:lpstr>Times New Roman</vt:lpstr>
      <vt:lpstr>Verdana</vt:lpstr>
      <vt:lpstr>Wingdings 2</vt:lpstr>
      <vt:lpstr>Тема Office</vt:lpstr>
      <vt:lpstr>Презентация PowerPoint</vt:lpstr>
      <vt:lpstr>Задание</vt:lpstr>
      <vt:lpstr> Выделение  ремесла из сельского хозяйства. </vt:lpstr>
      <vt:lpstr>Презентация PowerPoint</vt:lpstr>
      <vt:lpstr>Город – вид поселения -                  это центр ремесла и торговли.  Горожане – слой общества.  Возникновение и рост городов – закономерное следствие отделения ремесла от земледелия.</vt:lpstr>
      <vt:lpstr>   </vt:lpstr>
      <vt:lpstr> БОРЬБА  ГОРОЖАН  С          СЕНЬОРАМИ. </vt:lpstr>
      <vt:lpstr>Задание</vt:lpstr>
      <vt:lpstr>Презентация PowerPoint</vt:lpstr>
      <vt:lpstr>Презентация PowerPoint</vt:lpstr>
      <vt:lpstr>«Городской воздух делает свободным» «Год и день»</vt:lpstr>
      <vt:lpstr>Мастерская ремесленника</vt:lpstr>
      <vt:lpstr>Ремесленный цех</vt:lpstr>
      <vt:lpstr>Роль цехов в жизни города.</vt:lpstr>
      <vt:lpstr>Торговля и банковское дело</vt:lpstr>
      <vt:lpstr>Задание</vt:lpstr>
      <vt:lpstr>Презентация PowerPoint</vt:lpstr>
      <vt:lpstr> Особенно выгодным делом считалась торговля с Востоком.  </vt:lpstr>
      <vt:lpstr>Ярмарки и  банки.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Windows User</cp:lastModifiedBy>
  <cp:revision>24</cp:revision>
  <dcterms:created xsi:type="dcterms:W3CDTF">2011-11-21T07:21:51Z</dcterms:created>
  <dcterms:modified xsi:type="dcterms:W3CDTF">2020-11-18T05:19:21Z</dcterms:modified>
</cp:coreProperties>
</file>