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1" r:id="rId6"/>
    <p:sldId id="262" r:id="rId7"/>
    <p:sldId id="263" r:id="rId8"/>
    <p:sldId id="258" r:id="rId9"/>
    <p:sldId id="264" r:id="rId10"/>
    <p:sldId id="265" r:id="rId11"/>
    <p:sldId id="266" r:id="rId12"/>
    <p:sldId id="268" r:id="rId13"/>
    <p:sldId id="267" r:id="rId14"/>
    <p:sldId id="270" r:id="rId15"/>
    <p:sldId id="271" r:id="rId16"/>
    <p:sldId id="269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14348" y="563197"/>
            <a:ext cx="781809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4000" b="1" spc="50" dirty="0" smtClean="0">
                <a:ln w="12700" cmpd="sng"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Этические и экологические критерии безопасности современной науки и технологий</a:t>
            </a:r>
            <a:endParaRPr lang="ru-RU" sz="4000" b="1" spc="50" dirty="0">
              <a:ln w="12700" cmpd="sng">
                <a:solidFill>
                  <a:schemeClr val="tx1">
                    <a:lumMod val="85000"/>
                    <a:lumOff val="15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88224" y="5949280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Ф.И.О</a:t>
            </a:r>
            <a:endParaRPr lang="ru-RU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132935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8662" y="260648"/>
            <a:ext cx="74597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Ключевые вопросы биоэтики  </a:t>
            </a:r>
            <a:endParaRPr lang="ru-RU" sz="360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357158" y="1071546"/>
            <a:ext cx="8501122" cy="5500726"/>
          </a:xfrm>
          <a:prstGeom prst="round2DiagRect">
            <a:avLst>
              <a:gd name="adj1" fmla="val 10133"/>
              <a:gd name="adj2" fmla="val 0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742950" indent="-742950">
              <a:buFont typeface="Arial" pitchFamily="34" charset="0"/>
              <a:buChar char="•"/>
            </a:pPr>
            <a:endParaRPr lang="ru-RU" sz="2600" dirty="0" smtClean="0"/>
          </a:p>
          <a:p>
            <a:pPr marL="742950" indent="-742950">
              <a:buFont typeface="Arial" pitchFamily="34" charset="0"/>
              <a:buChar char="•"/>
            </a:pPr>
            <a:r>
              <a:rPr lang="ru-RU" sz="2600" dirty="0" smtClean="0"/>
              <a:t>Эвтаназия – вопрос о врачебной помощи в добровольном уходе пациента из жизни;</a:t>
            </a:r>
          </a:p>
          <a:p>
            <a:pPr marL="742950" indent="-742950">
              <a:buFont typeface="Arial" pitchFamily="34" charset="0"/>
              <a:buChar char="•"/>
            </a:pPr>
            <a:r>
              <a:rPr lang="ru-RU" sz="2600" dirty="0" smtClean="0"/>
              <a:t>Трансплантация – пересадка донорских органов, прижизненное изъятие органов и их пересадка, использование органов умерших людей;</a:t>
            </a:r>
          </a:p>
          <a:p>
            <a:pPr marL="742950" indent="-742950">
              <a:buFont typeface="Arial" pitchFamily="34" charset="0"/>
              <a:buChar char="•"/>
            </a:pPr>
            <a:r>
              <a:rPr lang="ru-RU" sz="2600" dirty="0" smtClean="0"/>
              <a:t>Пересадка органов от животных;</a:t>
            </a:r>
          </a:p>
          <a:p>
            <a:pPr marL="742950" indent="-742950">
              <a:buFont typeface="Arial" pitchFamily="34" charset="0"/>
              <a:buChar char="•"/>
            </a:pPr>
            <a:r>
              <a:rPr lang="ru-RU" sz="2600" dirty="0" smtClean="0"/>
              <a:t>Искусственный аборт;</a:t>
            </a:r>
          </a:p>
          <a:p>
            <a:pPr marL="742950" indent="-742950">
              <a:buFont typeface="Arial" pitchFamily="34" charset="0"/>
              <a:buChar char="•"/>
            </a:pPr>
            <a:r>
              <a:rPr lang="ru-RU" sz="2600" dirty="0" smtClean="0"/>
              <a:t>Злоупотребления психиатрией в политических целях;</a:t>
            </a:r>
          </a:p>
          <a:p>
            <a:pPr marL="742950" indent="-742950">
              <a:buFont typeface="Arial" pitchFamily="34" charset="0"/>
              <a:buChar char="•"/>
            </a:pPr>
            <a:r>
              <a:rPr lang="ru-RU" sz="2600" dirty="0" smtClean="0"/>
              <a:t>Суррогатное материнство;</a:t>
            </a:r>
          </a:p>
          <a:p>
            <a:pPr marL="742950" indent="-742950">
              <a:buFont typeface="Arial" pitchFamily="34" charset="0"/>
              <a:buChar char="•"/>
            </a:pPr>
            <a:r>
              <a:rPr lang="ru-RU" sz="2600" dirty="0" smtClean="0"/>
              <a:t>Проблема нецелевого, немедицинского использования данных о геноме человека и других характеристик, составляющих врачебную тайну.</a:t>
            </a:r>
          </a:p>
          <a:p>
            <a:endParaRPr lang="ru-RU" sz="3600" dirty="0" smtClean="0"/>
          </a:p>
        </p:txBody>
      </p:sp>
    </p:spTree>
    <p:extLst>
      <p:ext uri="{BB962C8B-B14F-4D97-AF65-F5344CB8AC3E}">
        <p14:creationId xmlns="" xmlns:p14="http://schemas.microsoft.com/office/powerpoint/2010/main" val="24891247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8662" y="260648"/>
            <a:ext cx="74597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Ключевые вопросы биоэтики  </a:t>
            </a:r>
            <a:endParaRPr lang="ru-RU" sz="360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357158" y="1071546"/>
            <a:ext cx="8501122" cy="5500726"/>
          </a:xfrm>
          <a:prstGeom prst="round2DiagRect">
            <a:avLst>
              <a:gd name="adj1" fmla="val 10133"/>
              <a:gd name="adj2" fmla="val 0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742950" indent="-742950" algn="ctr"/>
            <a:r>
              <a:rPr lang="ru-RU" sz="2600" dirty="0" smtClean="0"/>
              <a:t>Решение </a:t>
            </a:r>
            <a:r>
              <a:rPr lang="ru-RU" sz="2600" dirty="0" err="1" smtClean="0"/>
              <a:t>биоэтических</a:t>
            </a:r>
            <a:r>
              <a:rPr lang="ru-RU" sz="2600" dirty="0" smtClean="0"/>
              <a:t> проблем:</a:t>
            </a:r>
          </a:p>
          <a:p>
            <a:pPr marL="742950" indent="-742950">
              <a:buFont typeface="Arial" pitchFamily="34" charset="0"/>
              <a:buChar char="•"/>
            </a:pPr>
            <a:r>
              <a:rPr lang="ru-RU" sz="2600" dirty="0" smtClean="0"/>
              <a:t>Создано 5 центральных комитетов по биоэтике;</a:t>
            </a:r>
          </a:p>
          <a:p>
            <a:pPr marL="742950" indent="-742950">
              <a:buFont typeface="Arial" pitchFamily="34" charset="0"/>
              <a:buChar char="•"/>
            </a:pPr>
            <a:r>
              <a:rPr lang="ru-RU" sz="2600" dirty="0" smtClean="0"/>
              <a:t>Биоэтику изучают в медицинских ВУЗах, изданы монографии и учебные пособия;</a:t>
            </a:r>
          </a:p>
          <a:p>
            <a:pPr marL="742950" indent="-742950">
              <a:buFont typeface="Arial" pitchFamily="34" charset="0"/>
              <a:buChar char="•"/>
            </a:pPr>
            <a:r>
              <a:rPr lang="ru-RU" sz="2600" dirty="0" smtClean="0"/>
              <a:t>Состоялись публичные обсуждения актуальных проблем биоэтики;</a:t>
            </a:r>
          </a:p>
          <a:p>
            <a:pPr marL="742950" indent="-742950">
              <a:buFont typeface="Arial" pitchFamily="34" charset="0"/>
              <a:buChar char="•"/>
            </a:pPr>
            <a:r>
              <a:rPr lang="ru-RU" sz="2600" dirty="0" smtClean="0"/>
              <a:t>Врачебные и сестринские общественные объединения приняли Кодекс врачебной этики </a:t>
            </a:r>
          </a:p>
          <a:p>
            <a:pPr marL="742950" indent="-742950"/>
            <a:r>
              <a:rPr lang="ru-RU" sz="2600" dirty="0" smtClean="0"/>
              <a:t>	</a:t>
            </a:r>
            <a:r>
              <a:rPr lang="ru-RU" sz="2600" dirty="0" smtClean="0"/>
              <a:t>(Кодекс врача, медицинской сестры и фармацевтических работников);</a:t>
            </a:r>
          </a:p>
          <a:p>
            <a:pPr marL="742950" indent="-742950">
              <a:buFont typeface="Arial" pitchFamily="34" charset="0"/>
              <a:buChar char="•"/>
            </a:pPr>
            <a:r>
              <a:rPr lang="ru-RU" sz="2600" dirty="0" smtClean="0"/>
              <a:t>Приняты законы, направленные на защиту основных прав наших граждан в области здравоохранения.</a:t>
            </a:r>
          </a:p>
          <a:p>
            <a:pPr marL="742950" indent="-742950">
              <a:buFont typeface="Arial" pitchFamily="34" charset="0"/>
              <a:buChar char="•"/>
            </a:pPr>
            <a:endParaRPr lang="ru-RU" sz="2600" dirty="0" smtClean="0"/>
          </a:p>
        </p:txBody>
      </p:sp>
    </p:spTree>
    <p:extLst>
      <p:ext uri="{BB962C8B-B14F-4D97-AF65-F5344CB8AC3E}">
        <p14:creationId xmlns="" xmlns:p14="http://schemas.microsoft.com/office/powerpoint/2010/main" val="24891247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596" y="260648"/>
            <a:ext cx="83582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Главный принцип экологического мышления</a:t>
            </a:r>
            <a:endParaRPr lang="ru-RU" sz="360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357158" y="1357298"/>
            <a:ext cx="8501122" cy="5214974"/>
          </a:xfrm>
          <a:prstGeom prst="round2DiagRect">
            <a:avLst>
              <a:gd name="adj1" fmla="val 10133"/>
              <a:gd name="adj2" fmla="val 0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742950" indent="-742950">
              <a:buFont typeface="Arial" pitchFamily="34" charset="0"/>
              <a:buChar char="•"/>
            </a:pPr>
            <a:r>
              <a:rPr lang="ru-RU" sz="3200" b="1" dirty="0" smtClean="0"/>
              <a:t>«Мысли глобально, действуй локально!» </a:t>
            </a:r>
            <a:r>
              <a:rPr lang="ru-RU" sz="3200" dirty="0" smtClean="0"/>
              <a:t>– требования обеспечения экологической безопасности любого опасного объекта.</a:t>
            </a:r>
          </a:p>
          <a:p>
            <a:pPr marL="742950" indent="-742950">
              <a:buFont typeface="Arial" pitchFamily="34" charset="0"/>
              <a:buChar char="•"/>
            </a:pPr>
            <a:r>
              <a:rPr lang="ru-RU" sz="3200" dirty="0" err="1" smtClean="0"/>
              <a:t>Экологичность</a:t>
            </a:r>
            <a:r>
              <a:rPr lang="ru-RU" sz="3200" dirty="0" smtClean="0"/>
              <a:t>  объектов </a:t>
            </a:r>
            <a:r>
              <a:rPr lang="ru-RU" sz="3200" dirty="0" err="1" smtClean="0"/>
              <a:t>техносферы</a:t>
            </a:r>
            <a:r>
              <a:rPr lang="ru-RU" sz="3200" dirty="0" smtClean="0"/>
              <a:t> </a:t>
            </a:r>
            <a:r>
              <a:rPr lang="ru-RU" sz="3200" dirty="0" smtClean="0"/>
              <a:t>и </a:t>
            </a:r>
            <a:r>
              <a:rPr lang="ru-RU" sz="3200" dirty="0" err="1" smtClean="0"/>
              <a:t>антропосферы</a:t>
            </a:r>
            <a:r>
              <a:rPr lang="ru-RU" sz="3200" dirty="0" smtClean="0"/>
              <a:t> – необходимое условие существования человечества и природы</a:t>
            </a:r>
            <a:r>
              <a:rPr lang="ru-RU" sz="2600" dirty="0" smtClean="0"/>
              <a:t>.</a:t>
            </a:r>
            <a:endParaRPr lang="ru-RU" sz="2600" dirty="0" smtClean="0"/>
          </a:p>
        </p:txBody>
      </p:sp>
    </p:spTree>
    <p:extLst>
      <p:ext uri="{BB962C8B-B14F-4D97-AF65-F5344CB8AC3E}">
        <p14:creationId xmlns="" xmlns:p14="http://schemas.microsoft.com/office/powerpoint/2010/main" val="24891247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596" y="260648"/>
            <a:ext cx="79598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Главный принцип биоэтики и медицины</a:t>
            </a:r>
            <a:endParaRPr lang="ru-RU" sz="360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357158" y="1357298"/>
            <a:ext cx="8501122" cy="5214974"/>
          </a:xfrm>
          <a:prstGeom prst="round2DiagRect">
            <a:avLst>
              <a:gd name="adj1" fmla="val 10133"/>
              <a:gd name="adj2" fmla="val 0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742950" indent="-742950">
              <a:buFont typeface="Arial" pitchFamily="34" charset="0"/>
              <a:buChar char="•"/>
            </a:pPr>
            <a:r>
              <a:rPr lang="ru-RU" sz="4000" b="1" dirty="0" smtClean="0"/>
              <a:t>«Не навреди!» </a:t>
            </a:r>
            <a:r>
              <a:rPr lang="ru-RU" sz="4000" dirty="0" smtClean="0"/>
              <a:t>требует осознанного и бережного  отношения человека ко всему живому!</a:t>
            </a:r>
          </a:p>
        </p:txBody>
      </p:sp>
    </p:spTree>
    <p:extLst>
      <p:ext uri="{BB962C8B-B14F-4D97-AF65-F5344CB8AC3E}">
        <p14:creationId xmlns="" xmlns:p14="http://schemas.microsoft.com/office/powerpoint/2010/main" val="24891247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357158" y="1571612"/>
            <a:ext cx="8501122" cy="5000660"/>
          </a:xfrm>
          <a:prstGeom prst="round2DiagRect">
            <a:avLst>
              <a:gd name="adj1" fmla="val 10133"/>
              <a:gd name="adj2" fmla="val 0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dirty="0" smtClean="0"/>
              <a:t>«</a:t>
            </a:r>
            <a:r>
              <a:rPr lang="ru-RU" sz="2400" dirty="0" smtClean="0"/>
              <a:t>ВСТУПАЯ В ЧЛЕНЫ МЕДИЦИНСКОГО СООБЩЕСТВА:Я ТОРЖЕСТВЕННО ОБЯЗУЮСЬ посвятить свою жизнь служению идеалам гуманности</a:t>
            </a:r>
            <a:r>
              <a:rPr lang="ru-RU" sz="2400" dirty="0" smtClean="0"/>
              <a:t>;</a:t>
            </a:r>
          </a:p>
          <a:p>
            <a:r>
              <a:rPr lang="ru-RU" sz="2400" dirty="0" smtClean="0"/>
              <a:t> </a:t>
            </a:r>
            <a:r>
              <a:rPr lang="ru-RU" sz="2400" dirty="0" smtClean="0"/>
              <a:t>Я БУДУ ОТДАВАТЬ моим учителям дань уважения и благодарности, которую они заслуживают; </a:t>
            </a:r>
            <a:endParaRPr lang="ru-RU" sz="2400" dirty="0" smtClean="0"/>
          </a:p>
          <a:p>
            <a:r>
              <a:rPr lang="ru-RU" sz="2400" dirty="0" smtClean="0"/>
              <a:t>Я </a:t>
            </a:r>
            <a:r>
              <a:rPr lang="ru-RU" sz="2400" dirty="0" smtClean="0"/>
              <a:t>БУДУ ИСПОЛНЯТЬ мой профессиональный долг по совести и с достоинством; </a:t>
            </a:r>
            <a:endParaRPr lang="ru-RU" sz="2400" dirty="0" smtClean="0"/>
          </a:p>
          <a:p>
            <a:r>
              <a:rPr lang="ru-RU" sz="2400" dirty="0" smtClean="0"/>
              <a:t>ЗДОРОВЬЕ </a:t>
            </a:r>
            <a:r>
              <a:rPr lang="ru-RU" sz="2400" dirty="0" smtClean="0"/>
              <a:t>МОЕГО ПАЦИЕНТА будет моей первой наградой</a:t>
            </a:r>
            <a:r>
              <a:rPr lang="ru-RU" sz="2400" dirty="0" smtClean="0"/>
              <a:t>;</a:t>
            </a:r>
          </a:p>
          <a:p>
            <a:r>
              <a:rPr lang="ru-RU" sz="2400" dirty="0" smtClean="0"/>
              <a:t> </a:t>
            </a:r>
            <a:r>
              <a:rPr lang="ru-RU" sz="2400" dirty="0" smtClean="0"/>
              <a:t>Я БУДУ УВАЖАТЬ доверенные мне тайны, даже после смерти моего пациента; </a:t>
            </a:r>
            <a:endParaRPr lang="ru-RU" sz="2400" dirty="0" smtClean="0"/>
          </a:p>
          <a:p>
            <a:r>
              <a:rPr lang="ru-RU" sz="2400" dirty="0" smtClean="0"/>
              <a:t>Я </a:t>
            </a:r>
            <a:r>
              <a:rPr lang="ru-RU" sz="2400" dirty="0" smtClean="0"/>
              <a:t>БУДУ ПОДДЕРЖИВАТЬ всеми моими силами честь и благородные традиции медицинского сообщества; </a:t>
            </a:r>
            <a:endParaRPr lang="ru-RU" sz="2400" dirty="0" smtClean="0"/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428604"/>
            <a:ext cx="87154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Кодекс профессиональной этики врача </a:t>
            </a:r>
            <a:r>
              <a:rPr lang="ru-RU" sz="32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РФ </a:t>
            </a:r>
            <a:r>
              <a:rPr lang="ru-RU" sz="32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(г. Москва, 5 октября 2012 Г.)</a:t>
            </a:r>
          </a:p>
          <a:p>
            <a:pPr algn="ctr"/>
            <a:endParaRPr lang="ru-RU" sz="3200" dirty="0" smtClean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891247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596" y="260649"/>
            <a:ext cx="80010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Принят </a:t>
            </a:r>
            <a:r>
              <a:rPr lang="ru-RU" sz="32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Первым национальным съездом врачей </a:t>
            </a:r>
            <a:r>
              <a:rPr lang="ru-RU" sz="28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РФ </a:t>
            </a:r>
            <a:endParaRPr lang="ru-RU" sz="2800" dirty="0" smtClean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320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357158" y="1428736"/>
            <a:ext cx="8501122" cy="5143536"/>
          </a:xfrm>
          <a:prstGeom prst="round2DiagRect">
            <a:avLst>
              <a:gd name="adj1" fmla="val 10133"/>
              <a:gd name="adj2" fmla="val 0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dirty="0" smtClean="0"/>
              <a:t>МОИ КОЛЛЕГИ станут моими братьями и сестрами; </a:t>
            </a:r>
          </a:p>
          <a:p>
            <a:r>
              <a:rPr lang="ru-RU" sz="2400" dirty="0" smtClean="0"/>
              <a:t>Я НЕ ПОЗВОЛЮ соображениям пола или возраста, болезни или недееспособности, вероисповедания, этнической, национальной или расовой принадлежности, партийно-политической идеологии, сексуальной ориентации или социального положения встать между исполнением моего долга и моим пациентом; </a:t>
            </a:r>
            <a:endParaRPr lang="ru-RU" sz="2400" dirty="0" smtClean="0"/>
          </a:p>
          <a:p>
            <a:r>
              <a:rPr lang="ru-RU" sz="2400" dirty="0" smtClean="0"/>
              <a:t>Я </a:t>
            </a:r>
            <a:r>
              <a:rPr lang="ru-RU" sz="2400" dirty="0" smtClean="0"/>
              <a:t>БУДУ проявлять высочайшее уважение к человеческой жизни с момента ее зачатия и никогда, даже под угрозой, не использую свои медицинские знания в ущерб нормам гуманности; </a:t>
            </a:r>
            <a:endParaRPr lang="ru-RU" sz="2400" dirty="0" smtClean="0"/>
          </a:p>
          <a:p>
            <a:r>
              <a:rPr lang="ru-RU" sz="2400" dirty="0" smtClean="0"/>
              <a:t>Я </a:t>
            </a:r>
            <a:r>
              <a:rPr lang="ru-RU" sz="2400" dirty="0" smtClean="0"/>
              <a:t>ПРИНИМАЮ НА СЕБЯ ЭТИ ОБЯЗАТЕЛЬСТВА торжественно, свободно и честно».</a:t>
            </a: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24891247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Сообщение «Биоэтика» до </a:t>
            </a:r>
            <a:r>
              <a:rPr lang="ru-RU" smtClean="0"/>
              <a:t>30 сентября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7704" y="260648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6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Заголовок слайда</a:t>
            </a:r>
            <a:endParaRPr lang="ru-RU" sz="360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714348" y="428604"/>
            <a:ext cx="7776864" cy="6215106"/>
          </a:xfrm>
          <a:prstGeom prst="round2DiagRect">
            <a:avLst>
              <a:gd name="adj1" fmla="val 10133"/>
              <a:gd name="adj2" fmla="val 0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100" dirty="0" smtClean="0"/>
              <a:t>Возникновение наук, их отделение от философии связывают с появлением первых измерительных приборов. </a:t>
            </a:r>
          </a:p>
          <a:p>
            <a:r>
              <a:rPr lang="ru-RU" sz="3100" dirty="0" smtClean="0"/>
              <a:t>	Естественные и гуманитарные науки: методы теоретического анализа и синтеза, обобщения и дифференциации, наблюдения, описания объектов природы.</a:t>
            </a:r>
          </a:p>
          <a:p>
            <a:r>
              <a:rPr lang="ru-RU" sz="3100" dirty="0" smtClean="0"/>
              <a:t>	Математика: логика и методы моделирования.</a:t>
            </a:r>
          </a:p>
          <a:p>
            <a:r>
              <a:rPr lang="ru-RU" sz="3100" dirty="0" smtClean="0"/>
              <a:t>Математический язык цифр, формул, графиков – научный инструмент любой науки.</a:t>
            </a:r>
          </a:p>
          <a:p>
            <a:r>
              <a:rPr lang="ru-RU" sz="3100" dirty="0" smtClean="0"/>
              <a:t> </a:t>
            </a:r>
            <a:endParaRPr lang="ru-RU" sz="3100" dirty="0"/>
          </a:p>
        </p:txBody>
      </p:sp>
    </p:spTree>
    <p:extLst>
      <p:ext uri="{BB962C8B-B14F-4D97-AF65-F5344CB8AC3E}">
        <p14:creationId xmlns="" xmlns:p14="http://schemas.microsoft.com/office/powerpoint/2010/main" val="2489124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7704" y="260648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6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Заголовок слайда</a:t>
            </a:r>
            <a:endParaRPr lang="ru-RU" sz="360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285728"/>
            <a:ext cx="7776864" cy="6143668"/>
          </a:xfrm>
          <a:prstGeom prst="round2DiagRect">
            <a:avLst>
              <a:gd name="adj1" fmla="val 10133"/>
              <a:gd name="adj2" fmla="val 0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200" dirty="0" smtClean="0"/>
              <a:t>Наука – один из инструментов расширения физических и ментальных способностей. Н.Н. Семёнов: «Наиболее важные открытия совершаются в «пограничных» зонах, на стыках двух или нескольких </a:t>
            </a:r>
            <a:r>
              <a:rPr lang="ru-RU" sz="3200" dirty="0" err="1" smtClean="0"/>
              <a:t>гаук</a:t>
            </a:r>
            <a:r>
              <a:rPr lang="ru-RU" sz="3200" dirty="0" smtClean="0"/>
              <a:t>. Соединение раздробленных кусков в единую новую научную картину позволяет на новом уровне познавать явления, проблемы и объекты природы».</a:t>
            </a:r>
            <a:endParaRPr lang="ru-RU" sz="3200" dirty="0"/>
          </a:p>
        </p:txBody>
      </p:sp>
    </p:spTree>
    <p:extLst>
      <p:ext uri="{BB962C8B-B14F-4D97-AF65-F5344CB8AC3E}">
        <p14:creationId xmlns="" xmlns:p14="http://schemas.microsoft.com/office/powerpoint/2010/main" val="2489124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7704" y="260648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6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Заголовок слайда</a:t>
            </a:r>
            <a:endParaRPr lang="ru-RU" sz="360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1340768"/>
            <a:ext cx="7776864" cy="4248472"/>
          </a:xfrm>
          <a:prstGeom prst="round2DiagRect">
            <a:avLst>
              <a:gd name="adj1" fmla="val 10133"/>
              <a:gd name="adj2" fmla="val 0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200" dirty="0" smtClean="0"/>
              <a:t>Современная научная картина мира – обобщённая теоретическая модель, </a:t>
            </a:r>
            <a:r>
              <a:rPr lang="ru-RU" sz="3200" dirty="0" err="1" smtClean="0"/>
              <a:t>природно-техносоциальный</a:t>
            </a:r>
            <a:r>
              <a:rPr lang="ru-RU" sz="3200" dirty="0" smtClean="0"/>
              <a:t> мир – целостный организм, в котором совместно развиваются живая (биотическая) и неживая (абиотическая) материи Земли, космоса, Вселенной.</a:t>
            </a:r>
            <a:endParaRPr lang="ru-RU" sz="3200" dirty="0"/>
          </a:p>
        </p:txBody>
      </p:sp>
    </p:spTree>
    <p:extLst>
      <p:ext uri="{BB962C8B-B14F-4D97-AF65-F5344CB8AC3E}">
        <p14:creationId xmlns="" xmlns:p14="http://schemas.microsoft.com/office/powerpoint/2010/main" val="2489124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7704" y="260648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6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Заголовок слайда</a:t>
            </a:r>
            <a:endParaRPr lang="ru-RU" sz="360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285728"/>
            <a:ext cx="7776864" cy="6286544"/>
          </a:xfrm>
          <a:prstGeom prst="round2DiagRect">
            <a:avLst>
              <a:gd name="adj1" fmla="val 10133"/>
              <a:gd name="adj2" fmla="val 0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dirty="0" smtClean="0"/>
              <a:t>Наука «Безопасность жизнедеятельности» – результат интеграции теории и практики естественных и гуманитарных наук о человеке, обществе, природе.</a:t>
            </a:r>
          </a:p>
          <a:p>
            <a:r>
              <a:rPr lang="ru-RU" sz="2800" dirty="0" smtClean="0"/>
              <a:t>В.И. Вернадский: «знания будут развиваться не по наукам, а  по проблемам. Общая теория безопасности жизнедеятельности – система научный знаний, необходимых для формирования как профессиональной компетентности специалистов, так и функциональной грамотности школьника и взрослого человека по выработке безопасного поведения и безопасной деятельности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2489124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7704" y="260648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6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Заголовок слайда</a:t>
            </a:r>
            <a:endParaRPr lang="ru-RU" sz="360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285728"/>
            <a:ext cx="7776864" cy="6286544"/>
          </a:xfrm>
          <a:prstGeom prst="round2DiagRect">
            <a:avLst>
              <a:gd name="adj1" fmla="val 10133"/>
              <a:gd name="adj2" fmla="val 0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dirty="0" smtClean="0"/>
              <a:t>ОБЖ: рассматривает вопросы формирования  экологической  грамотности и культуры, отражающие научную картину мира как целостную  развивающуюся природно-социальную систему. В этой системе всё связано… Человек, как и всё живое, может мыслить и действовать в планетном аспекте только в области жизни, в биосфере, с которой он неразрывно связан… , что повышает ответственность каждого человека за сохранность всего живого на планете…</a:t>
            </a:r>
          </a:p>
          <a:p>
            <a:pPr algn="r"/>
            <a:r>
              <a:rPr lang="ru-RU" sz="2800" dirty="0" smtClean="0"/>
              <a:t>(В.И. Вернадский, 1904)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2489124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Глобальные экологические проблемы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 smtClean="0"/>
              <a:t>Глобальные экологические </a:t>
            </a:r>
            <a:r>
              <a:rPr lang="ru-RU" dirty="0" smtClean="0"/>
              <a:t>проблемы 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10800000" flipV="1">
            <a:off x="1214414" y="2214554"/>
            <a:ext cx="1928826" cy="15001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5400000">
            <a:off x="750067" y="3178967"/>
            <a:ext cx="4000528" cy="20717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6143636" y="2285992"/>
            <a:ext cx="2071702" cy="12144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>
            <a:off x="3750463" y="3321843"/>
            <a:ext cx="2357454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428596" y="3786190"/>
            <a:ext cx="1714512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Кислотные дожди</a:t>
            </a:r>
            <a:endParaRPr lang="ru-RU" sz="2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000100" y="5929330"/>
            <a:ext cx="2143140" cy="7143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Озоновые дыры</a:t>
            </a:r>
            <a:endParaRPr lang="ru-RU" sz="2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786182" y="4500570"/>
            <a:ext cx="2500330" cy="1357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Опустынивание и засоление почв</a:t>
            </a:r>
            <a:endParaRPr lang="ru-RU" sz="24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6500826" y="3500438"/>
            <a:ext cx="2428892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Истощение чернозёма</a:t>
            </a:r>
            <a:endParaRPr lang="ru-RU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Глобальные экологические проблемы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smtClean="0"/>
              <a:t>Кислотные дожди </a:t>
            </a:r>
            <a:r>
              <a:rPr lang="ru-RU" dirty="0" smtClean="0"/>
              <a:t>– </a:t>
            </a:r>
            <a:r>
              <a:rPr lang="ru-RU" sz="2400" dirty="0" smtClean="0"/>
              <a:t>выпадение из облаков осадков с высокой концентрацией токсинов, отравляющих воду, </a:t>
            </a:r>
            <a:r>
              <a:rPr lang="ru-RU" sz="2400" dirty="0" err="1" smtClean="0"/>
              <a:t>сущу</a:t>
            </a:r>
            <a:r>
              <a:rPr lang="ru-RU" sz="2400" dirty="0" smtClean="0"/>
              <a:t>, всю окружающую среду.</a:t>
            </a:r>
          </a:p>
          <a:p>
            <a:r>
              <a:rPr lang="ru-RU" sz="2400" dirty="0" smtClean="0"/>
              <a:t>Большие содержания метана, фреона разрушают озоновый слой (считается защитным слоем Земли) Земли через который проходит солнечная радиация</a:t>
            </a:r>
            <a:endParaRPr lang="ru-RU" sz="2400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smtClean="0"/>
              <a:t>Парниковый эффект </a:t>
            </a:r>
            <a:r>
              <a:rPr lang="ru-RU" dirty="0" smtClean="0"/>
              <a:t>– резкое потепление климата, общее повышение средних температур на всей территории Земли (источник – парниковые газы </a:t>
            </a:r>
            <a:r>
              <a:rPr lang="ru-RU" dirty="0" err="1" smtClean="0"/>
              <a:t>техно</a:t>
            </a:r>
            <a:r>
              <a:rPr lang="ru-RU" dirty="0" smtClean="0"/>
              <a:t> сферы).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7704" y="260648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Биоэтика  </a:t>
            </a:r>
            <a:endParaRPr lang="ru-RU" sz="360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1214422"/>
            <a:ext cx="7776864" cy="5357850"/>
          </a:xfrm>
          <a:prstGeom prst="round2DiagRect">
            <a:avLst>
              <a:gd name="adj1" fmla="val 10133"/>
              <a:gd name="adj2" fmla="val 0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600" dirty="0" smtClean="0"/>
              <a:t>этика жизни, наука о должном поведении специалиста по отношению к живому, наука о нравственной стороне его действий, от которых зависит качество жизни, безопасность, благополучие человека и других живых организмов единого природного мира биосферы.</a:t>
            </a:r>
            <a:endParaRPr lang="ru-RU" sz="3600" dirty="0"/>
          </a:p>
        </p:txBody>
      </p:sp>
    </p:spTree>
    <p:extLst>
      <p:ext uri="{BB962C8B-B14F-4D97-AF65-F5344CB8AC3E}">
        <p14:creationId xmlns="" xmlns:p14="http://schemas.microsoft.com/office/powerpoint/2010/main" val="24891247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745</Words>
  <Application>Microsoft Office PowerPoint</Application>
  <PresentationFormat>Экран (4:3)</PresentationFormat>
  <Paragraphs>66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Глобальные экологические проблемы</vt:lpstr>
      <vt:lpstr>Глобальные экологические проблемы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Олег</dc:creator>
  <cp:lastModifiedBy>Зам</cp:lastModifiedBy>
  <cp:revision>47</cp:revision>
  <dcterms:created xsi:type="dcterms:W3CDTF">2012-07-31T15:34:20Z</dcterms:created>
  <dcterms:modified xsi:type="dcterms:W3CDTF">2020-09-25T17:05:31Z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234770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</Properties>
</file>