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58" r:id="rId9"/>
    <p:sldId id="264" r:id="rId10"/>
    <p:sldId id="265" r:id="rId11"/>
    <p:sldId id="266" r:id="rId12"/>
    <p:sldId id="268" r:id="rId13"/>
    <p:sldId id="267" r:id="rId14"/>
    <p:sldId id="270" r:id="rId15"/>
    <p:sldId id="271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563197"/>
            <a:ext cx="78180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Этические и экологические критерии безопасности современной науки и технологий</a:t>
            </a:r>
            <a:endParaRPr lang="ru-RU" sz="4000" b="1" spc="50" dirty="0">
              <a:ln w="12700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8224" y="594928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Ф.И.О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3293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260648"/>
            <a:ext cx="7459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биоэтики  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57158" y="1071546"/>
            <a:ext cx="8501122" cy="5500726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Font typeface="Arial" pitchFamily="34" charset="0"/>
              <a:buChar char="•"/>
            </a:pPr>
            <a:endParaRPr lang="ru-RU" sz="2600" dirty="0" smtClean="0"/>
          </a:p>
          <a:p>
            <a:pPr marL="742950" indent="-742950">
              <a:buFont typeface="Arial" pitchFamily="34" charset="0"/>
              <a:buChar char="•"/>
            </a:pPr>
            <a:r>
              <a:rPr lang="ru-RU" sz="2600" dirty="0" smtClean="0"/>
              <a:t>Эвтаназия – вопрос о врачебной помощи в добровольном уходе пациента из жизни;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ru-RU" sz="2600" dirty="0" smtClean="0"/>
              <a:t>Трансплантация – пересадка донорских органов, прижизненное изъятие органов и их пересадка, использование органов умерших людей;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ru-RU" sz="2600" dirty="0" smtClean="0"/>
              <a:t>Пересадка органов от животных;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ru-RU" sz="2600" dirty="0" smtClean="0"/>
              <a:t>Искусственный аборт;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ru-RU" sz="2600" dirty="0" smtClean="0"/>
              <a:t>Злоупотребления психиатрией в политических целях;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ru-RU" sz="2600" dirty="0" smtClean="0"/>
              <a:t>Суррогатное материнство;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ru-RU" sz="2600" dirty="0" smtClean="0"/>
              <a:t>Проблема нецелевого, немедицинского использования данных о геноме человека и других характеристик, составляющих врачебную тайну.</a:t>
            </a:r>
          </a:p>
          <a:p>
            <a:endParaRPr lang="ru-RU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260648"/>
            <a:ext cx="7459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биоэтики  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57158" y="1071546"/>
            <a:ext cx="8501122" cy="5500726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ctr"/>
            <a:r>
              <a:rPr lang="ru-RU" sz="2600" dirty="0" smtClean="0"/>
              <a:t>Решение </a:t>
            </a:r>
            <a:r>
              <a:rPr lang="ru-RU" sz="2600" dirty="0" err="1" smtClean="0"/>
              <a:t>биоэтических</a:t>
            </a:r>
            <a:r>
              <a:rPr lang="ru-RU" sz="2600" dirty="0" smtClean="0"/>
              <a:t> проблем: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ru-RU" sz="2600" dirty="0" smtClean="0"/>
              <a:t>Создано 5 центральных комитетов по биоэтике;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ru-RU" sz="2600" dirty="0" smtClean="0"/>
              <a:t>Биоэтику изучают в медицинских ВУЗах, изданы монографии и учебные пособия;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ru-RU" sz="2600" dirty="0" smtClean="0"/>
              <a:t>Состоялись публичные обсуждения актуальных проблем биоэтики;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ru-RU" sz="2600" dirty="0" smtClean="0"/>
              <a:t>Врачебные и сестринские общественные объединения приняли Кодекс врачебной этики </a:t>
            </a:r>
          </a:p>
          <a:p>
            <a:pPr marL="742950" indent="-742950"/>
            <a:r>
              <a:rPr lang="ru-RU" sz="2600" dirty="0" smtClean="0"/>
              <a:t>	</a:t>
            </a:r>
            <a:r>
              <a:rPr lang="ru-RU" sz="2600" dirty="0" smtClean="0"/>
              <a:t>(Кодекс врача, медицинской сестры и фармацевтических работников);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ru-RU" sz="2600" dirty="0" smtClean="0"/>
              <a:t>Приняты законы, направленные на защиту основных прав наших граждан в области здравоохранения.</a:t>
            </a:r>
          </a:p>
          <a:p>
            <a:pPr marL="742950" indent="-742950">
              <a:buFont typeface="Arial" pitchFamily="34" charset="0"/>
              <a:buChar char="•"/>
            </a:pPr>
            <a:endParaRPr lang="ru-RU" sz="2600" dirty="0" smtClean="0"/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260648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Главный принцип экологического мышления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57158" y="1357298"/>
            <a:ext cx="8501122" cy="5214974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Font typeface="Arial" pitchFamily="34" charset="0"/>
              <a:buChar char="•"/>
            </a:pPr>
            <a:r>
              <a:rPr lang="ru-RU" sz="3200" b="1" dirty="0" smtClean="0"/>
              <a:t>«Мысли глобально, действуй локально!» </a:t>
            </a:r>
            <a:r>
              <a:rPr lang="ru-RU" sz="3200" dirty="0" smtClean="0"/>
              <a:t>– требования обеспечения экологической безопасности любого опасного объекта.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ru-RU" sz="3200" dirty="0" err="1" smtClean="0"/>
              <a:t>Экологичность</a:t>
            </a:r>
            <a:r>
              <a:rPr lang="ru-RU" sz="3200" dirty="0" smtClean="0"/>
              <a:t>  объектов </a:t>
            </a:r>
            <a:r>
              <a:rPr lang="ru-RU" sz="3200" dirty="0" err="1" smtClean="0"/>
              <a:t>техносферы</a:t>
            </a:r>
            <a:r>
              <a:rPr lang="ru-RU" sz="3200" dirty="0" smtClean="0"/>
              <a:t> </a:t>
            </a:r>
            <a:r>
              <a:rPr lang="ru-RU" sz="3200" dirty="0" smtClean="0"/>
              <a:t>и </a:t>
            </a:r>
            <a:r>
              <a:rPr lang="ru-RU" sz="3200" dirty="0" err="1" smtClean="0"/>
              <a:t>антропосферы</a:t>
            </a:r>
            <a:r>
              <a:rPr lang="ru-RU" sz="3200" dirty="0" smtClean="0"/>
              <a:t> – необходимое условие существования человечества и природы</a:t>
            </a:r>
            <a:r>
              <a:rPr lang="ru-RU" sz="2600" dirty="0" smtClean="0"/>
              <a:t>.</a:t>
            </a:r>
            <a:endParaRPr lang="ru-RU" sz="2600" dirty="0" smtClean="0"/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260648"/>
            <a:ext cx="79598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Главный принцип биоэтики и медицины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57158" y="1357298"/>
            <a:ext cx="8501122" cy="5214974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Font typeface="Arial" pitchFamily="34" charset="0"/>
              <a:buChar char="•"/>
            </a:pPr>
            <a:r>
              <a:rPr lang="ru-RU" sz="4000" b="1" dirty="0" smtClean="0"/>
              <a:t>«Не навреди!» </a:t>
            </a:r>
            <a:r>
              <a:rPr lang="ru-RU" sz="4000" dirty="0" smtClean="0"/>
              <a:t>требует осознанного и бережного  отношения человека ко всему живому!</a:t>
            </a:r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57158" y="1571612"/>
            <a:ext cx="8501122" cy="5000660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/>
              <a:t>«</a:t>
            </a:r>
            <a:r>
              <a:rPr lang="ru-RU" sz="2400" dirty="0" smtClean="0"/>
              <a:t>ВСТУПАЯ В ЧЛЕНЫ МЕДИЦИНСКОГО СООБЩЕСТВА:Я ТОРЖЕСТВЕННО ОБЯЗУЮСЬ посвятить свою жизнь служению идеалам гуманности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Я БУДУ ОТДАВАТЬ моим учителям дань уважения и благодарности, которую они заслуживают; </a:t>
            </a:r>
            <a:endParaRPr lang="ru-RU" sz="2400" dirty="0" smtClean="0"/>
          </a:p>
          <a:p>
            <a:r>
              <a:rPr lang="ru-RU" sz="2400" dirty="0" smtClean="0"/>
              <a:t>Я </a:t>
            </a:r>
            <a:r>
              <a:rPr lang="ru-RU" sz="2400" dirty="0" smtClean="0"/>
              <a:t>БУДУ ИСПОЛНЯТЬ мой профессиональный долг по совести и с достоинством; </a:t>
            </a:r>
            <a:endParaRPr lang="ru-RU" sz="2400" dirty="0" smtClean="0"/>
          </a:p>
          <a:p>
            <a:r>
              <a:rPr lang="ru-RU" sz="2400" dirty="0" smtClean="0"/>
              <a:t>ЗДОРОВЬЕ </a:t>
            </a:r>
            <a:r>
              <a:rPr lang="ru-RU" sz="2400" dirty="0" smtClean="0"/>
              <a:t>МОЕГО ПАЦИЕНТА будет моей первой наградой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Я БУДУ УВАЖАТЬ доверенные мне тайны, даже после смерти моего пациента; </a:t>
            </a:r>
            <a:endParaRPr lang="ru-RU" sz="2400" dirty="0" smtClean="0"/>
          </a:p>
          <a:p>
            <a:r>
              <a:rPr lang="ru-RU" sz="2400" dirty="0" smtClean="0"/>
              <a:t>Я </a:t>
            </a:r>
            <a:r>
              <a:rPr lang="ru-RU" sz="2400" dirty="0" smtClean="0"/>
              <a:t>БУДУ ПОДДЕРЖИВАТЬ всеми моими силами честь и благородные традиции медицинского сообщества; </a:t>
            </a:r>
            <a:endParaRPr lang="ru-RU" sz="24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28604"/>
            <a:ext cx="87154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Кодекс профессиональной этики врача </a:t>
            </a:r>
            <a:r>
              <a:rPr lang="ru-RU" sz="32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РФ </a:t>
            </a:r>
            <a:r>
              <a:rPr lang="ru-RU" sz="32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(г. Москва, 5 октября 2012 Г.)</a:t>
            </a:r>
          </a:p>
          <a:p>
            <a:pPr algn="ctr"/>
            <a:endParaRPr lang="ru-RU" sz="3200" dirty="0" smtClean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260649"/>
            <a:ext cx="8001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Принят </a:t>
            </a:r>
            <a:r>
              <a:rPr lang="ru-RU" sz="32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Первым национальным съездом врачей </a:t>
            </a:r>
            <a:r>
              <a:rPr lang="ru-RU" sz="28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РФ </a:t>
            </a:r>
            <a:endParaRPr lang="ru-RU" sz="2800" dirty="0" smtClean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32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57158" y="1428736"/>
            <a:ext cx="8501122" cy="5143536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/>
              <a:t>МОИ КОЛЛЕГИ станут моими братьями и сестрами; </a:t>
            </a:r>
          </a:p>
          <a:p>
            <a:r>
              <a:rPr lang="ru-RU" sz="2400" dirty="0" smtClean="0"/>
              <a:t>Я НЕ ПОЗВОЛЮ соображениям пола или возраста, болезни или недееспособности, вероисповедания, этнической, национальной или расовой принадлежности, партийно-политической идеологии, сексуальной ориентации или социального положения встать между исполнением моего долга и моим пациентом; </a:t>
            </a:r>
            <a:endParaRPr lang="ru-RU" sz="2400" dirty="0" smtClean="0"/>
          </a:p>
          <a:p>
            <a:r>
              <a:rPr lang="ru-RU" sz="2400" dirty="0" smtClean="0"/>
              <a:t>Я </a:t>
            </a:r>
            <a:r>
              <a:rPr lang="ru-RU" sz="2400" dirty="0" smtClean="0"/>
              <a:t>БУДУ проявлять высочайшее уважение к человеческой жизни с момента ее зачатия и никогда, даже под угрозой, не использую свои медицинские знания в ущерб нормам гуманности; </a:t>
            </a:r>
            <a:endParaRPr lang="ru-RU" sz="2400" dirty="0" smtClean="0"/>
          </a:p>
          <a:p>
            <a:r>
              <a:rPr lang="ru-RU" sz="2400" dirty="0" smtClean="0"/>
              <a:t>Я </a:t>
            </a:r>
            <a:r>
              <a:rPr lang="ru-RU" sz="2400" dirty="0" smtClean="0"/>
              <a:t>ПРИНИМАЮ НА СЕБЯ ЭТИ ОБЯЗАТЕЛЬСТВА торжественно, свободно и честно».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Сообщение «Биоэтика» до </a:t>
            </a:r>
            <a:r>
              <a:rPr lang="ru-RU" smtClean="0"/>
              <a:t>30 сентября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26064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Заголовок слайда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14348" y="428604"/>
            <a:ext cx="7776864" cy="6215106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100" dirty="0" smtClean="0"/>
              <a:t>Возникновение наук, их отделение от философии связывают с появлением первых измерительных приборов. </a:t>
            </a:r>
          </a:p>
          <a:p>
            <a:r>
              <a:rPr lang="ru-RU" sz="3100" dirty="0" smtClean="0"/>
              <a:t>	Естественные и гуманитарные науки: методы теоретического анализа и синтеза, обобщения и дифференциации, наблюдения, описания объектов природы.</a:t>
            </a:r>
          </a:p>
          <a:p>
            <a:r>
              <a:rPr lang="ru-RU" sz="3100" dirty="0" smtClean="0"/>
              <a:t>	Математика: логика и методы моделирования.</a:t>
            </a:r>
          </a:p>
          <a:p>
            <a:r>
              <a:rPr lang="ru-RU" sz="3100" dirty="0" smtClean="0"/>
              <a:t>Математический язык цифр, формул, графиков – научный инструмент любой науки.</a:t>
            </a:r>
          </a:p>
          <a:p>
            <a:r>
              <a:rPr lang="ru-RU" sz="3100" dirty="0" smtClean="0"/>
              <a:t> </a:t>
            </a:r>
            <a:endParaRPr lang="ru-RU" sz="3100" dirty="0"/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26064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Заголовок слайда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285728"/>
            <a:ext cx="7776864" cy="6143668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/>
              <a:t>Наука – один из инструментов расширения физических и ментальных способностей. Н.Н. Семёнов: «Наиболее важные открытия совершаются в «пограничных» зонах, на стыках двух или нескольких </a:t>
            </a:r>
            <a:r>
              <a:rPr lang="ru-RU" sz="3200" dirty="0" err="1" smtClean="0"/>
              <a:t>гаук</a:t>
            </a:r>
            <a:r>
              <a:rPr lang="ru-RU" sz="3200" dirty="0" smtClean="0"/>
              <a:t>. Соединение раздробленных кусков в единую новую научную картину позволяет на новом уровне познавать явления, проблемы и объекты природы».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26064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Заголовок слайда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1340768"/>
            <a:ext cx="7776864" cy="4248472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/>
              <a:t>Современная научная картина мира – обобщённая теоретическая модель, </a:t>
            </a:r>
            <a:r>
              <a:rPr lang="ru-RU" sz="3200" dirty="0" err="1" smtClean="0"/>
              <a:t>природно-техносоциальный</a:t>
            </a:r>
            <a:r>
              <a:rPr lang="ru-RU" sz="3200" dirty="0" smtClean="0"/>
              <a:t> мир – целостный организм, в котором совместно развиваются живая (биотическая) и неживая (абиотическая) материи Земли, космоса, Вселенной.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26064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Заголовок слайда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285728"/>
            <a:ext cx="7776864" cy="6286544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Наука «Безопасность жизнедеятельности» – результат интеграции теории и практики естественных и гуманитарных наук о человеке, обществе, природе.</a:t>
            </a:r>
          </a:p>
          <a:p>
            <a:r>
              <a:rPr lang="ru-RU" sz="2800" dirty="0" smtClean="0"/>
              <a:t>В.И. Вернадский: «знания будут развиваться не по наукам, а  по проблемам. Общая теория безопасности жизнедеятельности – система научный знаний, необходимых для формирования как профессиональной компетентности специалистов, так и функциональной грамотности школьника и взрослого человека по выработке безопасного поведения и безопасной деятельности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26064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Заголовок слайда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285728"/>
            <a:ext cx="7776864" cy="6286544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ОБЖ: рассматривает вопросы формирования  экологической  грамотности и культуры, отражающие научную картину мира как целостную  развивающуюся природно-социальную систему. В этой системе всё связано… Человек, как и всё живое, может мыслить и действовать в планетном аспекте только в области жизни, в биосфере, с которой он неразрывно связан… , что повышает ответственность каждого человека за сохранность всего живого на планете…</a:t>
            </a:r>
          </a:p>
          <a:p>
            <a:pPr algn="r"/>
            <a:r>
              <a:rPr lang="ru-RU" sz="2800" dirty="0" smtClean="0"/>
              <a:t>(В.И. Вернадский, 1904)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Глобальные экологические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Глобальные экологические </a:t>
            </a:r>
            <a:r>
              <a:rPr lang="ru-RU" dirty="0" smtClean="0"/>
              <a:t>проблемы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214414" y="2214554"/>
            <a:ext cx="192882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750067" y="3178967"/>
            <a:ext cx="4000528" cy="2071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143636" y="2285992"/>
            <a:ext cx="2071702" cy="1214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750463" y="3321843"/>
            <a:ext cx="235745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28596" y="3786190"/>
            <a:ext cx="171451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Кислотные дожди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00100" y="5929330"/>
            <a:ext cx="2143140" cy="714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Озоновые дыры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786182" y="4500570"/>
            <a:ext cx="2500330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Опустынивание и засоление почв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500826" y="3500438"/>
            <a:ext cx="242889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Истощение чернозёма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Глобальные экологические проблемы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Кислотные дожди </a:t>
            </a:r>
            <a:r>
              <a:rPr lang="ru-RU" dirty="0" smtClean="0"/>
              <a:t>– </a:t>
            </a:r>
            <a:r>
              <a:rPr lang="ru-RU" sz="2400" dirty="0" smtClean="0"/>
              <a:t>выпадение из облаков осадков с высокой концентрацией токсинов, отравляющих воду, </a:t>
            </a:r>
            <a:r>
              <a:rPr lang="ru-RU" sz="2400" dirty="0" err="1" smtClean="0"/>
              <a:t>сущу</a:t>
            </a:r>
            <a:r>
              <a:rPr lang="ru-RU" sz="2400" dirty="0" smtClean="0"/>
              <a:t>, всю окружающую среду.</a:t>
            </a:r>
          </a:p>
          <a:p>
            <a:r>
              <a:rPr lang="ru-RU" sz="2400" dirty="0" smtClean="0"/>
              <a:t>Большие содержания метана, фреона разрушают озоновый слой (считается защитным слоем Земли) Земли через который проходит солнечная радиация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Парниковый эффект </a:t>
            </a:r>
            <a:r>
              <a:rPr lang="ru-RU" dirty="0" smtClean="0"/>
              <a:t>– резкое потепление климата, общее повышение средних температур на всей территории Земли (источник – парниковые газы </a:t>
            </a:r>
            <a:r>
              <a:rPr lang="ru-RU" dirty="0" err="1" smtClean="0"/>
              <a:t>техно</a:t>
            </a:r>
            <a:r>
              <a:rPr lang="ru-RU" dirty="0" smtClean="0"/>
              <a:t> сферы).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26064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Биоэтика  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1214422"/>
            <a:ext cx="7776864" cy="5357850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dirty="0" smtClean="0"/>
              <a:t>этика жизни, наука о должном поведении специалиста по отношению к живому, наука о нравственной стороне его действий, от которых зависит качество жизни, безопасность, благополучие человека и других живых организмов единого природного мира биосферы.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745</Words>
  <Application>Microsoft Office PowerPoint</Application>
  <PresentationFormat>Экран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Глобальные экологические проблемы</vt:lpstr>
      <vt:lpstr>Глобальные экологические проблемы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Зам</cp:lastModifiedBy>
  <cp:revision>47</cp:revision>
  <dcterms:created xsi:type="dcterms:W3CDTF">2012-07-31T15:34:20Z</dcterms:created>
  <dcterms:modified xsi:type="dcterms:W3CDTF">2020-09-25T17:05:31Z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234770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