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1"/>
    <p:sldMasterId id="2147483741" r:id="rId2"/>
    <p:sldMasterId id="2147484438" r:id="rId3"/>
  </p:sldMasterIdLst>
  <p:notesMasterIdLst>
    <p:notesMasterId r:id="rId27"/>
  </p:notesMasterIdLst>
  <p:sldIdLst>
    <p:sldId id="256" r:id="rId4"/>
    <p:sldId id="489" r:id="rId5"/>
    <p:sldId id="420" r:id="rId6"/>
    <p:sldId id="490" r:id="rId7"/>
    <p:sldId id="468" r:id="rId8"/>
    <p:sldId id="486" r:id="rId9"/>
    <p:sldId id="469" r:id="rId10"/>
    <p:sldId id="485" r:id="rId11"/>
    <p:sldId id="474" r:id="rId12"/>
    <p:sldId id="475" r:id="rId13"/>
    <p:sldId id="476" r:id="rId14"/>
    <p:sldId id="477" r:id="rId15"/>
    <p:sldId id="491" r:id="rId16"/>
    <p:sldId id="479" r:id="rId17"/>
    <p:sldId id="470" r:id="rId18"/>
    <p:sldId id="471" r:id="rId19"/>
    <p:sldId id="472" r:id="rId20"/>
    <p:sldId id="487" r:id="rId21"/>
    <p:sldId id="488" r:id="rId22"/>
    <p:sldId id="484" r:id="rId23"/>
    <p:sldId id="480" r:id="rId24"/>
    <p:sldId id="483" r:id="rId25"/>
    <p:sldId id="492" r:id="rId2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DBD3"/>
    <a:srgbClr val="E6E3D0"/>
    <a:srgbClr val="E1DEC5"/>
    <a:srgbClr val="8F6D58"/>
    <a:srgbClr val="906D58"/>
    <a:srgbClr val="EDE7E3"/>
    <a:srgbClr val="EAE3DE"/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2278" autoAdjust="0"/>
    <p:restoredTop sz="94670" autoAdjust="0"/>
  </p:normalViewPr>
  <p:slideViewPr>
    <p:cSldViewPr>
      <p:cViewPr varScale="1">
        <p:scale>
          <a:sx n="99" d="100"/>
          <a:sy n="99" d="100"/>
        </p:scale>
        <p:origin x="-37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1554C77-0D7C-44C2-99B9-87DD93CA57A3}" type="datetimeFigureOut">
              <a:rPr lang="ru-RU"/>
              <a:pPr>
                <a:defRPr/>
              </a:pPr>
              <a:t>14.04.2018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79FF74B-DC4B-42B5-B8F0-8275C2FFBF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61397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z="140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3733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DFE95EC6-78F1-4CBA-B0F8-84598CBDC4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0207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158C89DD-BDC5-45DE-8251-64F1848424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5066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94513" y="214313"/>
            <a:ext cx="1817687" cy="60944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439863" y="214313"/>
            <a:ext cx="5302250" cy="60944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2CBA462C-7135-49CC-896C-C0E868F055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2621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511C71FF-B8AA-4D7E-9040-7ABEA1893D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58348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59789D27-E4EF-46C9-873C-21A1F31EB5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52139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AF7E4D26-FB02-4A50-9D80-5D1364EC2E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32914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9863" y="1709738"/>
            <a:ext cx="3559175" cy="45989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51438" y="1709738"/>
            <a:ext cx="3560762" cy="45989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B252AAE9-B383-42B7-9BC5-68C27866A4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8299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E884E5BA-3A42-4A6E-BAA2-475455319E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91639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ABD1C93B-832D-4F84-99D6-682D28369C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85163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9B4A42D1-AFF3-43A7-B8BE-FB7CC488DF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79570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12C41B59-0C72-48B4-9264-D78A416CA4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57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830B3645-53CC-41D5-A950-F8631C6BAE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59183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628EFA7B-E3DA-47CC-87A9-A8C9202F88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53834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F03DDA4E-F9DE-4CD3-809A-1A32AB01A5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48040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94513" y="214313"/>
            <a:ext cx="1817687" cy="60944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439863" y="214313"/>
            <a:ext cx="5302250" cy="60944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C7B95BB2-356A-45EB-B6A7-A8A0F19CD6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5331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40054D-1EB1-4973-8A06-1385C9892B4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07649052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7B0D00-8C5E-4F18-9BB5-5E4B3643215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52359275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DC5DBB-B924-4AE4-8742-9E76C6FAFB0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98786481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74FAA0-F4DB-425A-80FC-96BFC934C70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64374105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D915E1-8C9F-45C1-AC91-4272486F57D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56865500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E9C437-0417-45FB-9827-2866D364D57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70056820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832B53-C212-4A66-9AE1-B1818ABAB17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20876169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1897D150-9C0A-45DD-8F99-522599F351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01656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EB4081-B8EB-4FFB-8CC1-B577DDEAFB9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48377658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BD977D-5F5A-40C1-8F6F-147E18F63B7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67720542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EE8535-29D5-4E8D-B180-3F349B21D69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62287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EE8535-29D5-4E8D-B180-3F349B21D69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439085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EE8535-29D5-4E8D-B180-3F349B21D69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331252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EE8535-29D5-4E8D-B180-3F349B21D69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9815475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EE8535-29D5-4E8D-B180-3F349B21D69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4017290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EE8535-29D5-4E8D-B180-3F349B21D69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811536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EA69BF-541C-4C05-8C78-C856F2DA071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01251084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B5F91B-037E-4A97-A03A-DF42D5BA6F8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79146315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9863" y="1709738"/>
            <a:ext cx="3559175" cy="45989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51438" y="1709738"/>
            <a:ext cx="3560762" cy="45989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F7103451-3071-4282-AED4-6613700375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2398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D239E5BF-72AA-4753-A2DC-F5B954784D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3989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6A98BFB1-4460-4819-88CC-1C8BAC4A36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4868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14A324BB-FB6F-4695-8898-EBB633D375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6025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2830F314-80B0-4155-939C-36673CFA13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9583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BD6E135A-E853-4047-9438-95BF80E412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5346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39863" y="214313"/>
            <a:ext cx="727233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39863" y="1709738"/>
            <a:ext cx="7272337" cy="459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29650" y="6237288"/>
            <a:ext cx="576263" cy="38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000" b="1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11429AE-D14A-4F29-8A3A-FB528B0CD2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98" r:id="rId1"/>
    <p:sldLayoutId id="2147484399" r:id="rId2"/>
    <p:sldLayoutId id="2147484400" r:id="rId3"/>
    <p:sldLayoutId id="2147484401" r:id="rId4"/>
    <p:sldLayoutId id="2147484402" r:id="rId5"/>
    <p:sldLayoutId id="2147484403" r:id="rId6"/>
    <p:sldLayoutId id="2147484404" r:id="rId7"/>
    <p:sldLayoutId id="2147484405" r:id="rId8"/>
    <p:sldLayoutId id="2147484406" r:id="rId9"/>
    <p:sldLayoutId id="2147484407" r:id="rId10"/>
    <p:sldLayoutId id="214748440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39863" y="214313"/>
            <a:ext cx="727233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39863" y="1709738"/>
            <a:ext cx="7272337" cy="459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29650" y="6237288"/>
            <a:ext cx="576263" cy="38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000" b="1">
                <a:solidFill>
                  <a:srgbClr val="FFFFFF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EA9E6E9-4725-4A2D-BAAE-36D28D1758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9" r:id="rId1"/>
    <p:sldLayoutId id="2147484410" r:id="rId2"/>
    <p:sldLayoutId id="2147484411" r:id="rId3"/>
    <p:sldLayoutId id="2147484412" r:id="rId4"/>
    <p:sldLayoutId id="2147484413" r:id="rId5"/>
    <p:sldLayoutId id="2147484414" r:id="rId6"/>
    <p:sldLayoutId id="2147484415" r:id="rId7"/>
    <p:sldLayoutId id="2147484416" r:id="rId8"/>
    <p:sldLayoutId id="2147484417" r:id="rId9"/>
    <p:sldLayoutId id="2147484418" r:id="rId10"/>
    <p:sldLayoutId id="214748441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211429AE-D14A-4F29-8A3A-FB528B0CD2F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12030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439" r:id="rId1"/>
    <p:sldLayoutId id="2147484440" r:id="rId2"/>
    <p:sldLayoutId id="2147484441" r:id="rId3"/>
    <p:sldLayoutId id="2147484442" r:id="rId4"/>
    <p:sldLayoutId id="2147484443" r:id="rId5"/>
    <p:sldLayoutId id="2147484444" r:id="rId6"/>
    <p:sldLayoutId id="2147484445" r:id="rId7"/>
    <p:sldLayoutId id="2147484446" r:id="rId8"/>
    <p:sldLayoutId id="2147484447" r:id="rId9"/>
    <p:sldLayoutId id="2147484448" r:id="rId10"/>
    <p:sldLayoutId id="2147484449" r:id="rId11"/>
    <p:sldLayoutId id="2147484450" r:id="rId12"/>
    <p:sldLayoutId id="2147484451" r:id="rId13"/>
    <p:sldLayoutId id="2147484452" r:id="rId14"/>
    <p:sldLayoutId id="2147484453" r:id="rId15"/>
    <p:sldLayoutId id="2147484454" r:id="rId16"/>
    <p:sldLayoutId id="2147484455" r:id="rId17"/>
  </p:sldLayoutIdLst>
  <p:transition spd="slow">
    <p:circle/>
  </p:transition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99592" y="1124744"/>
            <a:ext cx="7776864" cy="3600400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4000" b="1" spc="-2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ДЕЙСТВИЯ </a:t>
            </a:r>
            <a:r>
              <a:rPr lang="ru-RU" sz="4000" b="1" spc="-2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4000" b="1" spc="-2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4000" b="1" spc="-2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ПРИ </a:t>
            </a:r>
            <a:r>
              <a:rPr lang="ru-RU" sz="4000" b="1" spc="-2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УГРОЗЕ СОВЕРШЕНИЯ ТЕРРОРИСТИЧЕСКОГО АКТА </a:t>
            </a:r>
            <a:r>
              <a:rPr lang="ru-RU" sz="4000" b="1" spc="-2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4000" b="1" spc="-2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4000" b="1" spc="-2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 </a:t>
            </a:r>
            <a:r>
              <a:rPr lang="ru-RU" sz="4000" b="1" spc="-2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ПРИМЕНЕНИЕМ ВЗРЫВНЫХ </a:t>
            </a:r>
            <a:r>
              <a:rPr lang="ru-RU" sz="4000" b="1" spc="-2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УСТРОЙСТВ</a:t>
            </a:r>
            <a:endParaRPr lang="ru-RU" sz="40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200800" cy="622399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обуви и картридже принтера</a:t>
            </a:r>
          </a:p>
        </p:txBody>
      </p:sp>
      <p:pic>
        <p:nvPicPr>
          <p:cNvPr id="111620" name="Рисунок 3" descr="б спрятана в картридж принтера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209907"/>
            <a:ext cx="4688582" cy="3513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1" name="Рисунок 4" descr="б в обуви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813812"/>
            <a:ext cx="5400600" cy="3636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Заголовок 1"/>
          <p:cNvSpPr>
            <a:spLocks noGrp="1"/>
          </p:cNvSpPr>
          <p:nvPr>
            <p:ph type="title"/>
          </p:nvPr>
        </p:nvSpPr>
        <p:spPr>
          <a:xfrm>
            <a:off x="1835696" y="260648"/>
            <a:ext cx="5508352" cy="47838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кейсе и портфеле</a:t>
            </a:r>
          </a:p>
        </p:txBody>
      </p:sp>
      <p:pic>
        <p:nvPicPr>
          <p:cNvPr id="112644" name="Рисунок 3" descr="б в портфеле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948012"/>
            <a:ext cx="4992936" cy="3757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45" name="Рисунок 6" descr="б в кейсе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4896544" cy="3917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Заголовок 1"/>
          <p:cNvSpPr>
            <a:spLocks noGrp="1"/>
          </p:cNvSpPr>
          <p:nvPr>
            <p:ph type="title"/>
          </p:nvPr>
        </p:nvSpPr>
        <p:spPr>
          <a:xfrm>
            <a:off x="244719" y="116632"/>
            <a:ext cx="8784975" cy="910431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Варианты ношения «пояса </a:t>
            </a:r>
            <a:r>
              <a:rPr lang="ru-RU" alt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шахидА</a:t>
            </a:r>
            <a:r>
              <a:rPr lang="ru-RU" alt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</p:txBody>
      </p:sp>
      <p:pic>
        <p:nvPicPr>
          <p:cNvPr id="113668" name="Рисунок 4" descr="Б пояс1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93" r="3556"/>
          <a:stretch/>
        </p:blipFill>
        <p:spPr bwMode="auto">
          <a:xfrm>
            <a:off x="403556" y="908720"/>
            <a:ext cx="4501852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2827" y="3418309"/>
            <a:ext cx="5810250" cy="33337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4048" y="908720"/>
            <a:ext cx="3775432" cy="2471686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663660"/>
            <a:ext cx="7920880" cy="1008112"/>
          </a:xfrm>
        </p:spPr>
        <p:txBody>
          <a:bodyPr>
            <a:norm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Граната РГД-5  в колесной паре ГРУЗОВОГО ПОЕЗДА. </a:t>
            </a:r>
            <a:b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Ж/Д ВОКЗАЛ БЕЛГОРОДА. СОСТАВ ПРИБЫЛ ИЗ ХАРЬКОВА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6625" b="13786"/>
          <a:stretch/>
        </p:blipFill>
        <p:spPr>
          <a:xfrm>
            <a:off x="251520" y="188640"/>
            <a:ext cx="6792154" cy="35283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-932" r="9982"/>
          <a:stretch/>
        </p:blipFill>
        <p:spPr>
          <a:xfrm>
            <a:off x="3923928" y="2464366"/>
            <a:ext cx="5167796" cy="3196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4002859"/>
      </p:ext>
    </p:extLst>
  </p:cSld>
  <p:clrMapOvr>
    <a:masterClrMapping/>
  </p:clrMapOvr>
  <p:transition spd="slow">
    <p:circl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124744"/>
            <a:ext cx="8462999" cy="5544616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8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altLang="ru-RU" sz="2400" dirty="0" smtClean="0"/>
              <a:t> </a:t>
            </a:r>
            <a:r>
              <a:rPr lang="ru-RU" altLang="ru-RU" sz="2200" dirty="0" smtClean="0"/>
              <a:t>осмотреть предмет, определить его особенности, признаки ВУ (звуки часового механизма, внешний вид и др.);</a:t>
            </a:r>
          </a:p>
          <a:p>
            <a:pPr algn="just" eaLnBrk="1" hangingPunct="1">
              <a:lnSpc>
                <a:spcPct val="8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altLang="ru-RU" sz="2200" dirty="0" smtClean="0"/>
              <a:t> сообщить информацию в дежурную часть;</a:t>
            </a:r>
          </a:p>
          <a:p>
            <a:pPr algn="just" eaLnBrk="1" hangingPunct="1">
              <a:lnSpc>
                <a:spcPct val="8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altLang="ru-RU" sz="2200" dirty="0" smtClean="0"/>
              <a:t> вызвать к месту обнаружения аварийные службы (МЧС, скорая помощь, другие службы);</a:t>
            </a:r>
          </a:p>
          <a:p>
            <a:pPr algn="just" eaLnBrk="1" hangingPunct="1">
              <a:lnSpc>
                <a:spcPct val="8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altLang="ru-RU" sz="2200" dirty="0" smtClean="0"/>
              <a:t>организовать эвакуацию людей из опасной зоны, проверив маршруты эвакуации;</a:t>
            </a:r>
          </a:p>
          <a:p>
            <a:pPr algn="just" eaLnBrk="1" hangingPunct="1">
              <a:lnSpc>
                <a:spcPct val="8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altLang="ru-RU" sz="2200" dirty="0" smtClean="0"/>
              <a:t> организовать эвакуацию автомобилей;</a:t>
            </a:r>
          </a:p>
          <a:p>
            <a:pPr algn="just" eaLnBrk="1" hangingPunct="1">
              <a:lnSpc>
                <a:spcPct val="8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altLang="ru-RU" sz="2200" dirty="0" smtClean="0"/>
              <a:t> закрыть доступ граждан в опасную зону;</a:t>
            </a:r>
          </a:p>
          <a:p>
            <a:pPr algn="just" eaLnBrk="1" hangingPunct="1">
              <a:lnSpc>
                <a:spcPct val="8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altLang="ru-RU" sz="2200" dirty="0" smtClean="0"/>
              <a:t>оградить </a:t>
            </a:r>
            <a:r>
              <a:rPr lang="ru-RU" altLang="ru-RU" sz="2200" dirty="0"/>
              <a:t>ВУ по периметру пакетами, мешками с песком, грунтом;</a:t>
            </a:r>
          </a:p>
          <a:p>
            <a:pPr eaLnBrk="1" hangingPunct="1">
              <a:spcBef>
                <a:spcPct val="0"/>
              </a:spcBef>
              <a:buClr>
                <a:srgbClr val="A50021"/>
              </a:buClr>
              <a:buSzTx/>
              <a:buFont typeface="Wingdings" panose="05000000000000000000" pitchFamily="2" charset="2"/>
              <a:buChar char="Ø"/>
            </a:pPr>
            <a:r>
              <a:rPr lang="ru-RU" altLang="ru-RU" sz="2200" dirty="0" smtClean="0"/>
              <a:t>исключить использование средств радиосвязи, мобильных телефонов, других радиосредств, способных вызвать срабатывание </a:t>
            </a:r>
            <a:r>
              <a:rPr lang="ru-RU" altLang="ru-RU" sz="2200" dirty="0" err="1" smtClean="0"/>
              <a:t>радиовзрывателя</a:t>
            </a:r>
            <a:r>
              <a:rPr lang="ru-RU" altLang="ru-RU" sz="2200" dirty="0" smtClean="0"/>
              <a:t>;</a:t>
            </a:r>
          </a:p>
          <a:p>
            <a:pPr eaLnBrk="1" hangingPunct="1">
              <a:spcBef>
                <a:spcPct val="0"/>
              </a:spcBef>
              <a:buClr>
                <a:srgbClr val="A50021"/>
              </a:buClr>
              <a:buSzTx/>
              <a:buFont typeface="Wingdings" panose="05000000000000000000" pitchFamily="2" charset="2"/>
              <a:buChar char="Ø"/>
            </a:pPr>
            <a:r>
              <a:rPr lang="ru-RU" altLang="ru-RU" sz="2200" dirty="0" smtClean="0"/>
              <a:t>не подходить к обнаруженному предмету, не трогать его и не подпускать к нему посторонних.</a:t>
            </a:r>
            <a:endParaRPr lang="ru-RU" altLang="ru-RU" sz="20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971600" y="260648"/>
            <a:ext cx="7272808" cy="584775"/>
          </a:xfrm>
          <a:prstGeom prst="rect">
            <a:avLst/>
          </a:prstGeom>
          <a:noFill/>
          <a:effectLst>
            <a:outerShdw blurRad="50800" dist="50800" dir="5400000" algn="ctr" rotWithShape="0">
              <a:srgbClr val="C00000"/>
            </a:outerShdw>
          </a:effectLst>
        </p:spPr>
        <p:txBody>
          <a:bodyPr wrap="square">
            <a:spAutoFit/>
          </a:bodyPr>
          <a:lstStyle/>
          <a:p>
            <a:pPr defTabSz="457200" eaLnBrk="1" hangingPunct="1">
              <a:defRPr/>
            </a:pPr>
            <a:r>
              <a:rPr lang="ru-RU" sz="3200" cap="all" dirty="0">
                <a:ln w="3175" cmpd="sng">
                  <a:noFill/>
                </a:ln>
                <a:latin typeface="+mj-lt"/>
                <a:ea typeface="+mj-ea"/>
                <a:cs typeface="+mj-cs"/>
              </a:rPr>
              <a:t>Действия при обнаружении ВУ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485" name="Rectangle 13"/>
          <p:cNvSpPr>
            <a:spLocks noChangeArrowheads="1"/>
          </p:cNvSpPr>
          <p:nvPr/>
        </p:nvSpPr>
        <p:spPr bwMode="auto">
          <a:xfrm>
            <a:off x="467544" y="332656"/>
            <a:ext cx="8352929" cy="6408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87313" algn="ctr" eaLnBrk="1" hangingPunct="1">
              <a:lnSpc>
                <a:spcPts val="3000"/>
              </a:lnSpc>
              <a:spcBef>
                <a:spcPts val="800"/>
              </a:spcBef>
              <a:buClr>
                <a:srgbClr val="EAEC5E"/>
              </a:buClr>
              <a:buSzPct val="110000"/>
              <a:defRPr/>
            </a:pPr>
            <a:r>
              <a:rPr lang="ru-RU" sz="3600" b="1" dirty="0" smtClean="0">
                <a:solidFill>
                  <a:prstClr val="black"/>
                </a:solidFill>
              </a:rPr>
              <a:t>Поиск </a:t>
            </a:r>
            <a:r>
              <a:rPr lang="ru-RU" sz="3600" b="1" dirty="0">
                <a:solidFill>
                  <a:prstClr val="black"/>
                </a:solidFill>
              </a:rPr>
              <a:t>ВВ и ВОП </a:t>
            </a:r>
            <a:endParaRPr lang="ru-RU" sz="3600" b="1" dirty="0" smtClean="0">
              <a:solidFill>
                <a:prstClr val="black"/>
              </a:solidFill>
            </a:endParaRPr>
          </a:p>
          <a:p>
            <a:pPr marL="87313" algn="ctr" eaLnBrk="1" hangingPunct="1">
              <a:lnSpc>
                <a:spcPts val="3000"/>
              </a:lnSpc>
              <a:spcBef>
                <a:spcPts val="800"/>
              </a:spcBef>
              <a:buClr>
                <a:srgbClr val="EAEC5E"/>
              </a:buClr>
              <a:buSzPct val="110000"/>
              <a:defRPr/>
            </a:pPr>
            <a:r>
              <a:rPr lang="ru-RU" sz="3600" b="1" dirty="0" smtClean="0">
                <a:solidFill>
                  <a:prstClr val="black"/>
                </a:solidFill>
              </a:rPr>
              <a:t>по </a:t>
            </a:r>
            <a:r>
              <a:rPr lang="ru-RU" sz="3600" b="1" dirty="0">
                <a:solidFill>
                  <a:prstClr val="black"/>
                </a:solidFill>
              </a:rPr>
              <a:t>прямым и косвенным признакам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87313" algn="just" eaLnBrk="1" hangingPunct="1">
              <a:lnSpc>
                <a:spcPts val="3000"/>
              </a:lnSpc>
              <a:spcBef>
                <a:spcPts val="800"/>
              </a:spcBef>
              <a:buClr>
                <a:srgbClr val="EAEC5E"/>
              </a:buClr>
              <a:buSzPct val="110000"/>
              <a:defRPr/>
            </a:pP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87313" algn="just" eaLnBrk="1" hangingPunct="1">
              <a:lnSpc>
                <a:spcPct val="80000"/>
              </a:lnSpc>
              <a:spcBef>
                <a:spcPts val="0"/>
              </a:spcBef>
              <a:buClr>
                <a:srgbClr val="EAEC5E"/>
              </a:buClr>
              <a:buSzPct val="110000"/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Прямые признаки ВОП:</a:t>
            </a:r>
          </a:p>
          <a:p>
            <a:pPr marL="87313" algn="just" eaLnBrk="1" hangingPunct="1">
              <a:lnSpc>
                <a:spcPct val="80000"/>
              </a:lnSpc>
              <a:spcBef>
                <a:spcPts val="0"/>
              </a:spcBef>
              <a:buClr>
                <a:srgbClr val="EAEC5E"/>
              </a:buClr>
              <a:buSzPct val="110000"/>
              <a:defRPr/>
            </a:pPr>
            <a:r>
              <a:rPr lang="ru-RU" sz="2800" b="1" dirty="0">
                <a:solidFill>
                  <a:prstClr val="black"/>
                </a:solidFill>
              </a:rPr>
              <a:t>Наличие паров ВВ или его отдельных компонентов.</a:t>
            </a:r>
          </a:p>
          <a:p>
            <a:pPr marL="87313" algn="just" eaLnBrk="1" hangingPunct="1">
              <a:lnSpc>
                <a:spcPct val="80000"/>
              </a:lnSpc>
              <a:spcBef>
                <a:spcPts val="0"/>
              </a:spcBef>
              <a:buClr>
                <a:srgbClr val="EAEC5E"/>
              </a:buClr>
              <a:buSzPct val="110000"/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Косвенные признаки ВОП:</a:t>
            </a:r>
          </a:p>
          <a:p>
            <a:pPr marL="87313" algn="just" eaLnBrk="1" hangingPunct="1">
              <a:lnSpc>
                <a:spcPct val="80000"/>
              </a:lnSpc>
              <a:spcBef>
                <a:spcPts val="0"/>
              </a:spcBef>
              <a:buClr>
                <a:srgbClr val="A50021"/>
              </a:buClr>
              <a:buSzPct val="110000"/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prstClr val="black"/>
                </a:solidFill>
              </a:rPr>
              <a:t>Наличие характерных металлических и пластмассовых деталей.</a:t>
            </a:r>
          </a:p>
          <a:p>
            <a:pPr marL="87313" algn="just" eaLnBrk="1" hangingPunct="1">
              <a:lnSpc>
                <a:spcPct val="80000"/>
              </a:lnSpc>
              <a:spcBef>
                <a:spcPts val="0"/>
              </a:spcBef>
              <a:buClr>
                <a:srgbClr val="A50021"/>
              </a:buClr>
              <a:buSzPct val="110000"/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prstClr val="black"/>
                </a:solidFill>
              </a:rPr>
              <a:t>Наличие полупроводниковых приборов (диодов, транзисторов, </a:t>
            </a:r>
            <a:r>
              <a:rPr lang="ru-RU" sz="2800" b="1" dirty="0" smtClean="0">
                <a:solidFill>
                  <a:prstClr val="black"/>
                </a:solidFill>
              </a:rPr>
              <a:t>интегральных </a:t>
            </a:r>
            <a:r>
              <a:rPr lang="ru-RU" sz="2800" b="1" dirty="0">
                <a:solidFill>
                  <a:prstClr val="black"/>
                </a:solidFill>
              </a:rPr>
              <a:t>микросхем).</a:t>
            </a:r>
          </a:p>
          <a:p>
            <a:pPr marL="87313" algn="just" eaLnBrk="1" hangingPunct="1">
              <a:lnSpc>
                <a:spcPct val="80000"/>
              </a:lnSpc>
              <a:spcBef>
                <a:spcPts val="0"/>
              </a:spcBef>
              <a:buClr>
                <a:srgbClr val="A50021"/>
              </a:buClr>
              <a:buSzPct val="110000"/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prstClr val="black"/>
                </a:solidFill>
              </a:rPr>
              <a:t>Наличие проводных линий, антенн.</a:t>
            </a:r>
          </a:p>
          <a:p>
            <a:pPr marL="87313" algn="just" eaLnBrk="1" hangingPunct="1">
              <a:lnSpc>
                <a:spcPct val="80000"/>
              </a:lnSpc>
              <a:spcBef>
                <a:spcPts val="0"/>
              </a:spcBef>
              <a:buClr>
                <a:srgbClr val="A50021"/>
              </a:buClr>
              <a:buSzPct val="110000"/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prstClr val="black"/>
                </a:solidFill>
              </a:rPr>
              <a:t>Определенная форма корпуса (цилиндр, параллелепипед) и т.д</a:t>
            </a:r>
            <a:r>
              <a:rPr lang="ru-RU" sz="2800" b="1" dirty="0" smtClean="0">
                <a:solidFill>
                  <a:prstClr val="black"/>
                </a:solidFill>
              </a:rPr>
              <a:t>.</a:t>
            </a:r>
            <a:endParaRPr lang="en-GB" b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88640"/>
            <a:ext cx="8352928" cy="72005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3200" dirty="0" smtClean="0">
                <a:solidFill>
                  <a:srgbClr val="AB2627"/>
                </a:solidFill>
              </a:rPr>
              <a:t>Средства, применяемые для поиска ВУ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052736"/>
            <a:ext cx="8363272" cy="5492824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2800" dirty="0" smtClean="0"/>
              <a:t>Досмотровые зеркала.</a:t>
            </a:r>
          </a:p>
          <a:p>
            <a:pPr eaLnBrk="1" hangingPunct="1"/>
            <a:r>
              <a:rPr lang="ru-RU" altLang="ru-RU" sz="2800" dirty="0" smtClean="0"/>
              <a:t>Эндоскопы.</a:t>
            </a:r>
          </a:p>
          <a:p>
            <a:pPr eaLnBrk="1" hangingPunct="1"/>
            <a:r>
              <a:rPr lang="ru-RU" altLang="ru-RU" sz="2800" dirty="0" err="1" smtClean="0"/>
              <a:t>Металлодетекторы</a:t>
            </a:r>
            <a:r>
              <a:rPr lang="ru-RU" altLang="ru-RU" sz="2800" dirty="0" smtClean="0"/>
              <a:t>, металлоискатели.</a:t>
            </a:r>
          </a:p>
          <a:p>
            <a:pPr eaLnBrk="1" hangingPunct="1"/>
            <a:r>
              <a:rPr lang="ru-RU" altLang="ru-RU" sz="2800" dirty="0" smtClean="0"/>
              <a:t>Рентгеновские аппараты.</a:t>
            </a:r>
          </a:p>
          <a:p>
            <a:pPr eaLnBrk="1" hangingPunct="1"/>
            <a:r>
              <a:rPr lang="ru-RU" altLang="ru-RU" sz="2800" dirty="0" smtClean="0"/>
              <a:t>Миноискатели.</a:t>
            </a:r>
          </a:p>
          <a:p>
            <a:pPr eaLnBrk="1" hangingPunct="1"/>
            <a:r>
              <a:rPr lang="ru-RU" altLang="ru-RU" sz="2800" dirty="0" smtClean="0"/>
              <a:t>Визуально с помощью щупа, «кошки», служебных собак.</a:t>
            </a:r>
          </a:p>
          <a:p>
            <a:pPr eaLnBrk="1" hangingPunct="1"/>
            <a:r>
              <a:rPr lang="ru-RU" altLang="ru-RU" sz="2800" dirty="0" smtClean="0"/>
              <a:t>Газоанализаторы.</a:t>
            </a:r>
          </a:p>
          <a:p>
            <a:r>
              <a:rPr lang="ru-RU" altLang="ru-RU" sz="2800" dirty="0"/>
              <a:t>Заряды разминирования (детонирующие шнуры</a:t>
            </a:r>
            <a:r>
              <a:rPr lang="ru-RU" altLang="ru-RU" sz="2800" dirty="0" smtClean="0"/>
              <a:t>).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935596" y="620688"/>
            <a:ext cx="7416824" cy="621382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3200" dirty="0" smtClean="0">
                <a:solidFill>
                  <a:srgbClr val="AB2627"/>
                </a:solidFill>
              </a:rPr>
              <a:t>Средства локализации взрыва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412776"/>
            <a:ext cx="8496944" cy="50672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ru-RU" altLang="ru-RU" sz="2800" dirty="0" smtClean="0"/>
              <a:t>Портативные контейнеры, снабженные противоосколочным экраном.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ru-RU" altLang="ru-RU" sz="2800" dirty="0" smtClean="0"/>
              <a:t>Противоосколочное покрывало (одеяло). 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ru-RU" altLang="ru-RU" sz="2800" dirty="0" smtClean="0"/>
              <a:t>Защитные урны. Надежно  улавливают осколки и снижают фугасное действие.</a:t>
            </a:r>
          </a:p>
          <a:p>
            <a:pPr lvl="0" algn="just" eaLnBrk="1" hangingPunct="1">
              <a:lnSpc>
                <a:spcPct val="80000"/>
              </a:lnSpc>
              <a:spcBef>
                <a:spcPts val="0"/>
              </a:spcBef>
            </a:pPr>
            <a:r>
              <a:rPr lang="ru-RU" altLang="ru-RU" sz="2800" dirty="0"/>
              <a:t>Переносные полые пластмассовые барьеры, наполненные водой.</a:t>
            </a:r>
          </a:p>
          <a:p>
            <a:pPr lvl="0" algn="just" eaLnBrk="1" hangingPunct="1">
              <a:lnSpc>
                <a:spcPct val="80000"/>
              </a:lnSpc>
              <a:spcBef>
                <a:spcPts val="0"/>
              </a:spcBef>
            </a:pPr>
            <a:r>
              <a:rPr lang="ru-RU" altLang="ru-RU" sz="2800" dirty="0"/>
              <a:t>Использованные автомобильные покрышки.</a:t>
            </a:r>
          </a:p>
          <a:p>
            <a:pPr lvl="0" algn="just" eaLnBrk="1" hangingPunct="1">
              <a:lnSpc>
                <a:spcPct val="80000"/>
              </a:lnSpc>
              <a:spcBef>
                <a:spcPts val="0"/>
              </a:spcBef>
            </a:pPr>
            <a:r>
              <a:rPr lang="ru-RU" altLang="ru-RU" sz="2800" dirty="0"/>
              <a:t>Мешки, наполненные грунтом, песком.</a:t>
            </a:r>
          </a:p>
          <a:p>
            <a:pPr algn="just">
              <a:lnSpc>
                <a:spcPct val="80000"/>
              </a:lnSpc>
              <a:spcBef>
                <a:spcPts val="0"/>
              </a:spcBef>
            </a:pPr>
            <a:r>
              <a:rPr lang="ru-RU" altLang="ru-RU" sz="2800" dirty="0" smtClean="0"/>
              <a:t>Блокираторы </a:t>
            </a:r>
            <a:r>
              <a:rPr lang="ru-RU" altLang="ru-RU" sz="2800" dirty="0" err="1"/>
              <a:t>радиовзрывателей</a:t>
            </a:r>
            <a:r>
              <a:rPr lang="ru-RU" altLang="ru-RU" sz="2800" dirty="0" smtClean="0"/>
              <a:t>.</a:t>
            </a:r>
            <a:endParaRPr lang="ru-RU" altLang="ru-RU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6913140" cy="694407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Действие взрыва на человека</a:t>
            </a:r>
          </a:p>
        </p:txBody>
      </p:sp>
      <p:pic>
        <p:nvPicPr>
          <p:cNvPr id="121859" name="Содержимое 3" descr="Действие взрыва на чела.jpg"/>
          <p:cNvPicPr>
            <a:picLocks noGrp="1" noChangeAspect="1"/>
          </p:cNvPicPr>
          <p:nvPr>
            <p:ph idx="1"/>
          </p:nvPr>
        </p:nvPicPr>
        <p:blipFill>
          <a:blip r:embed="rId2">
            <a:lum bright="-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373" y="980728"/>
            <a:ext cx="8877626" cy="5663926"/>
          </a:xfrm>
        </p:spPr>
      </p:pic>
    </p:spTree>
  </p:cSld>
  <p:clrMapOvr>
    <a:masterClrMapping/>
  </p:clrMapOvr>
  <p:transition spd="slow">
    <p:circl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60891" y="260648"/>
            <a:ext cx="8064896" cy="85725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Безопасные зоны оцепления и эвакуации людей</a:t>
            </a:r>
          </a:p>
        </p:txBody>
      </p:sp>
      <p:pic>
        <p:nvPicPr>
          <p:cNvPr id="12288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412776"/>
            <a:ext cx="8451591" cy="5040560"/>
          </a:xfrm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95536" y="332656"/>
            <a:ext cx="8568951" cy="6264696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90000"/>
              </a:lnSpc>
              <a:spcBef>
                <a:spcPct val="10000"/>
              </a:spcBef>
            </a:pPr>
            <a:r>
              <a:rPr lang="ru-RU" altLang="ru-RU" sz="2800" b="1" dirty="0"/>
              <a:t>Под взрывным устройством (ВУ)</a:t>
            </a:r>
            <a:r>
              <a:rPr lang="ru-RU" altLang="ru-RU" sz="2800" dirty="0"/>
              <a:t> понимается любое устройство, специально подготовленное и при определенных условиях способное к взрыву. Состоит из корпуса, ВВ, средства </a:t>
            </a:r>
            <a:r>
              <a:rPr lang="ru-RU" altLang="ru-RU" sz="2800" dirty="0" smtClean="0"/>
              <a:t>инициирования</a:t>
            </a:r>
            <a:r>
              <a:rPr lang="ru-RU" altLang="ru-RU" sz="2800" dirty="0"/>
              <a:t>.</a:t>
            </a:r>
          </a:p>
          <a:p>
            <a:pPr algn="l">
              <a:lnSpc>
                <a:spcPct val="90000"/>
              </a:lnSpc>
              <a:spcBef>
                <a:spcPct val="10000"/>
              </a:spcBef>
            </a:pPr>
            <a:r>
              <a:rPr lang="ru-RU" altLang="ru-RU" sz="1800" dirty="0"/>
              <a:t> </a:t>
            </a:r>
            <a:endParaRPr lang="ru-RU" altLang="ru-RU" sz="1800" dirty="0" smtClean="0"/>
          </a:p>
          <a:p>
            <a:pPr algn="l">
              <a:lnSpc>
                <a:spcPct val="90000"/>
              </a:lnSpc>
              <a:spcBef>
                <a:spcPct val="10000"/>
              </a:spcBef>
            </a:pPr>
            <a:r>
              <a:rPr lang="ru-RU" altLang="ru-RU" sz="2800" b="1" dirty="0" smtClean="0"/>
              <a:t>Промышленные </a:t>
            </a:r>
            <a:r>
              <a:rPr lang="ru-RU" altLang="ru-RU" sz="2800" dirty="0"/>
              <a:t>ВУ изготавливаются с применением промышленной технологии в соответствии с требованиями нормативно-технической документации.</a:t>
            </a:r>
          </a:p>
          <a:p>
            <a:pPr algn="l">
              <a:lnSpc>
                <a:spcPct val="90000"/>
              </a:lnSpc>
              <a:spcBef>
                <a:spcPct val="10000"/>
              </a:spcBef>
            </a:pPr>
            <a:r>
              <a:rPr lang="ru-RU" altLang="ru-RU" sz="2800" dirty="0"/>
              <a:t> </a:t>
            </a:r>
            <a:endParaRPr lang="ru-RU" altLang="ru-RU" sz="2800" dirty="0" smtClean="0"/>
          </a:p>
          <a:p>
            <a:pPr algn="l">
              <a:lnSpc>
                <a:spcPct val="90000"/>
              </a:lnSpc>
              <a:spcBef>
                <a:spcPct val="10000"/>
              </a:spcBef>
            </a:pPr>
            <a:r>
              <a:rPr lang="ru-RU" altLang="ru-RU" sz="2800" b="1" dirty="0" smtClean="0"/>
              <a:t>Самодельные </a:t>
            </a:r>
            <a:r>
              <a:rPr lang="ru-RU" altLang="ru-RU" sz="2800" dirty="0"/>
              <a:t>ВУ </a:t>
            </a:r>
            <a:r>
              <a:rPr lang="ru-RU" altLang="ru-RU" sz="2800" dirty="0" smtClean="0"/>
              <a:t>(СВУ) - </a:t>
            </a:r>
            <a:r>
              <a:rPr lang="ru-RU" altLang="ru-RU" sz="2800" dirty="0"/>
              <a:t>это такие устройства, в которых использован хотя бы один из элементов конструкции самодельного изготовления или применена непромышленная нерегламентированная сборка.</a:t>
            </a:r>
          </a:p>
        </p:txBody>
      </p:sp>
    </p:spTree>
    <p:extLst>
      <p:ext uri="{BB962C8B-B14F-4D97-AF65-F5344CB8AC3E}">
        <p14:creationId xmlns:p14="http://schemas.microsoft.com/office/powerpoint/2010/main" xmlns="" val="384165428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395536" y="228601"/>
            <a:ext cx="8531919" cy="608111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alt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поражающие факторы взрыва</a:t>
            </a:r>
          </a:p>
        </p:txBody>
      </p:sp>
      <p:sp>
        <p:nvSpPr>
          <p:cNvPr id="126979" name="Содержимое 2"/>
          <p:cNvSpPr>
            <a:spLocks noGrp="1"/>
          </p:cNvSpPr>
          <p:nvPr>
            <p:ph idx="1"/>
          </p:nvPr>
        </p:nvSpPr>
        <p:spPr>
          <a:xfrm>
            <a:off x="791195" y="908721"/>
            <a:ext cx="7740600" cy="504056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ru-RU" altLang="ru-RU" dirty="0" smtClean="0"/>
              <a:t>воздушная ударная волна;  осколки; пожар.</a:t>
            </a:r>
          </a:p>
        </p:txBody>
      </p:sp>
      <p:pic>
        <p:nvPicPr>
          <p:cNvPr id="126980" name="Рисунок 3" descr="Взрыв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838"/>
          <a:stretch/>
        </p:blipFill>
        <p:spPr bwMode="auto">
          <a:xfrm>
            <a:off x="467544" y="1395764"/>
            <a:ext cx="8172025" cy="5299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62472" y="332656"/>
            <a:ext cx="6275040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normAutofit fontScale="90000"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C32D2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84AA33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964305"/>
              </a:buClr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64305"/>
              </a:buClr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64305"/>
              </a:buClr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64305"/>
              </a:buClr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64305"/>
              </a:buClr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200" dirty="0">
                <a:solidFill>
                  <a:srgbClr val="AB2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Действия </a:t>
            </a:r>
            <a:r>
              <a:rPr lang="ru-RU" altLang="ru-RU" sz="3200" dirty="0" smtClean="0">
                <a:solidFill>
                  <a:srgbClr val="AB26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 взрыва</a:t>
            </a:r>
            <a:endParaRPr lang="ru-RU" altLang="ru-RU" sz="3200" dirty="0">
              <a:solidFill>
                <a:srgbClr val="AB26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3907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124744"/>
            <a:ext cx="8352928" cy="532859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  <a:spcBef>
                <a:spcPts val="0"/>
              </a:spcBef>
              <a:buClr>
                <a:srgbClr val="A50021"/>
              </a:buClr>
              <a:buFont typeface="Wingdings" panose="05000000000000000000" pitchFamily="2" charset="2"/>
              <a:buChar char="Ø"/>
            </a:pPr>
            <a:r>
              <a:rPr lang="ru-RU" altLang="ru-RU" sz="2400" dirty="0" smtClean="0"/>
              <a:t>Немедленно сообщить в ОВД о происшествии и принять меры по недопущению паники.</a:t>
            </a:r>
          </a:p>
          <a:p>
            <a:pPr algn="just" eaLnBrk="1" hangingPunct="1">
              <a:lnSpc>
                <a:spcPct val="80000"/>
              </a:lnSpc>
              <a:spcBef>
                <a:spcPts val="0"/>
              </a:spcBef>
              <a:buClr>
                <a:srgbClr val="A50021"/>
              </a:buClr>
              <a:buFont typeface="Wingdings" panose="05000000000000000000" pitchFamily="2" charset="2"/>
              <a:buChar char="Ø"/>
            </a:pPr>
            <a:r>
              <a:rPr lang="ru-RU" altLang="ru-RU" sz="2400" dirty="0" smtClean="0"/>
              <a:t>Организовать эвакуацию граждан с места взрыва.</a:t>
            </a:r>
          </a:p>
          <a:p>
            <a:pPr algn="just" eaLnBrk="1" hangingPunct="1">
              <a:lnSpc>
                <a:spcPct val="80000"/>
              </a:lnSpc>
              <a:spcBef>
                <a:spcPts val="0"/>
              </a:spcBef>
              <a:buClr>
                <a:srgbClr val="A50021"/>
              </a:buClr>
              <a:buFont typeface="Wingdings" panose="05000000000000000000" pitchFamily="2" charset="2"/>
              <a:buChar char="Ø"/>
            </a:pPr>
            <a:r>
              <a:rPr lang="ru-RU" altLang="ru-RU" sz="2400" dirty="0" smtClean="0"/>
              <a:t>Усилить бдительность.</a:t>
            </a:r>
          </a:p>
          <a:p>
            <a:pPr algn="just" eaLnBrk="1" hangingPunct="1">
              <a:lnSpc>
                <a:spcPct val="80000"/>
              </a:lnSpc>
              <a:spcBef>
                <a:spcPts val="0"/>
              </a:spcBef>
              <a:buClr>
                <a:srgbClr val="A50021"/>
              </a:buClr>
              <a:buFont typeface="Wingdings" panose="05000000000000000000" pitchFamily="2" charset="2"/>
              <a:buChar char="Ø"/>
            </a:pPr>
            <a:r>
              <a:rPr lang="ru-RU" altLang="ru-RU" sz="2400" dirty="0" smtClean="0"/>
              <a:t>Оцепить место происшествия.</a:t>
            </a:r>
          </a:p>
          <a:p>
            <a:pPr algn="just" eaLnBrk="1" hangingPunct="1">
              <a:lnSpc>
                <a:spcPct val="80000"/>
              </a:lnSpc>
              <a:spcBef>
                <a:spcPts val="0"/>
              </a:spcBef>
              <a:buClr>
                <a:srgbClr val="A50021"/>
              </a:buClr>
              <a:buFont typeface="Wingdings" panose="05000000000000000000" pitchFamily="2" charset="2"/>
              <a:buChar char="Ø"/>
            </a:pPr>
            <a:r>
              <a:rPr lang="ru-RU" altLang="ru-RU" sz="2400" dirty="0" smtClean="0"/>
              <a:t>Не допускает в зону оцепления посторонних лиц.</a:t>
            </a:r>
          </a:p>
          <a:p>
            <a:pPr algn="just" eaLnBrk="1" hangingPunct="1">
              <a:lnSpc>
                <a:spcPct val="80000"/>
              </a:lnSpc>
              <a:spcBef>
                <a:spcPts val="0"/>
              </a:spcBef>
              <a:buClr>
                <a:srgbClr val="A50021"/>
              </a:buClr>
              <a:buFont typeface="Wingdings" panose="05000000000000000000" pitchFamily="2" charset="2"/>
              <a:buChar char="Ø"/>
            </a:pPr>
            <a:r>
              <a:rPr lang="ru-RU" altLang="ru-RU" sz="2400" dirty="0" smtClean="0"/>
              <a:t>Оказать первую помощь пострадавшим.</a:t>
            </a:r>
          </a:p>
          <a:p>
            <a:pPr algn="just" eaLnBrk="1" hangingPunct="1">
              <a:lnSpc>
                <a:spcPct val="80000"/>
              </a:lnSpc>
              <a:spcBef>
                <a:spcPts val="0"/>
              </a:spcBef>
              <a:buClr>
                <a:srgbClr val="A50021"/>
              </a:buClr>
              <a:buFont typeface="Wingdings" panose="05000000000000000000" pitchFamily="2" charset="2"/>
              <a:buChar char="Ø"/>
            </a:pPr>
            <a:r>
              <a:rPr lang="ru-RU" altLang="ru-RU" sz="2400" dirty="0"/>
              <a:t>Постоянно </a:t>
            </a:r>
            <a:r>
              <a:rPr lang="ru-RU" altLang="ru-RU" sz="2400" dirty="0" smtClean="0"/>
              <a:t>напоминать </a:t>
            </a:r>
            <a:r>
              <a:rPr lang="ru-RU" altLang="ru-RU" sz="2400" dirty="0"/>
              <a:t>гражданам о соблюдении спокойствия и порядка во время эвакуации с места </a:t>
            </a:r>
            <a:r>
              <a:rPr lang="ru-RU" altLang="ru-RU" sz="2400" dirty="0" smtClean="0"/>
              <a:t>взрыва.</a:t>
            </a:r>
            <a:endParaRPr lang="ru-RU" altLang="ru-RU" sz="2400" dirty="0"/>
          </a:p>
          <a:p>
            <a:pPr algn="just" eaLnBrk="1" hangingPunct="1">
              <a:lnSpc>
                <a:spcPct val="80000"/>
              </a:lnSpc>
              <a:spcBef>
                <a:spcPts val="0"/>
              </a:spcBef>
              <a:buClr>
                <a:srgbClr val="A50021"/>
              </a:buClr>
              <a:buFont typeface="Wingdings" panose="05000000000000000000" pitchFamily="2" charset="2"/>
              <a:buChar char="Ø"/>
            </a:pPr>
            <a:r>
              <a:rPr lang="ru-RU" altLang="ru-RU" sz="2400" dirty="0"/>
              <a:t>До прибытия пожарного </a:t>
            </a:r>
            <a:r>
              <a:rPr lang="ru-RU" altLang="ru-RU" sz="2400" dirty="0" smtClean="0"/>
              <a:t>расчета</a:t>
            </a:r>
            <a:r>
              <a:rPr lang="ru-RU" altLang="ru-RU" sz="2400" dirty="0"/>
              <a:t>, в случае необходимости, </a:t>
            </a:r>
            <a:r>
              <a:rPr lang="ru-RU" altLang="ru-RU" sz="2400" dirty="0" smtClean="0"/>
              <a:t>принять </a:t>
            </a:r>
            <a:r>
              <a:rPr lang="ru-RU" altLang="ru-RU" sz="2400" dirty="0"/>
              <a:t>меры к тушению пожара первичными средствами </a:t>
            </a:r>
            <a:r>
              <a:rPr lang="ru-RU" altLang="ru-RU" sz="2400" dirty="0" smtClean="0"/>
              <a:t>пожаротушения.</a:t>
            </a:r>
            <a:endParaRPr lang="ru-RU" altLang="ru-RU" sz="2400" dirty="0"/>
          </a:p>
          <a:p>
            <a:pPr algn="just" eaLnBrk="1" hangingPunct="1">
              <a:lnSpc>
                <a:spcPct val="80000"/>
              </a:lnSpc>
              <a:spcBef>
                <a:spcPts val="0"/>
              </a:spcBef>
              <a:buClr>
                <a:srgbClr val="A50021"/>
              </a:buClr>
              <a:buFont typeface="Wingdings" panose="05000000000000000000" pitchFamily="2" charset="2"/>
              <a:buChar char="Ø"/>
            </a:pPr>
            <a:r>
              <a:rPr lang="ru-RU" altLang="ru-RU" sz="2400" dirty="0" smtClean="0"/>
              <a:t>Об изменениях </a:t>
            </a:r>
            <a:r>
              <a:rPr lang="ru-RU" altLang="ru-RU" sz="2400" dirty="0"/>
              <a:t>оперативной обстановки немедленно </a:t>
            </a:r>
            <a:r>
              <a:rPr lang="ru-RU" altLang="ru-RU" sz="2400" dirty="0" smtClean="0"/>
              <a:t>докладывать </a:t>
            </a:r>
            <a:r>
              <a:rPr lang="ru-RU" altLang="ru-RU" sz="2400" dirty="0"/>
              <a:t>в ОВД</a:t>
            </a:r>
            <a:r>
              <a:rPr lang="ru-RU" altLang="ru-RU" sz="2400" dirty="0" smtClean="0"/>
              <a:t>.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10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8280920" cy="552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0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99" t="84885" r="1570"/>
          <a:stretch>
            <a:fillRect/>
          </a:stretch>
        </p:blipFill>
        <p:spPr bwMode="auto">
          <a:xfrm>
            <a:off x="71504" y="116632"/>
            <a:ext cx="8928984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690" y="188640"/>
            <a:ext cx="8208911" cy="1224136"/>
          </a:xfrm>
        </p:spPr>
        <p:txBody>
          <a:bodyPr>
            <a:normAutofit fontScale="90000"/>
          </a:bodyPr>
          <a:lstStyle/>
          <a:p>
            <a:r>
              <a:rPr lang="ru-RU" altLang="ru-RU" sz="2000" cap="none" dirty="0">
                <a:ln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</a:rPr>
              <a:t>Указ Президента Российской Федерации от</a:t>
            </a:r>
            <a:r>
              <a:rPr lang="ru-RU" altLang="ru-RU" sz="2000" b="1" cap="none" dirty="0">
                <a:ln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</a:rPr>
              <a:t>  </a:t>
            </a:r>
            <a:r>
              <a:rPr lang="ru-RU" altLang="ru-RU" sz="2000" cap="none" dirty="0">
                <a:ln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</a:rPr>
              <a:t>14 июня 2012 года № 851</a:t>
            </a:r>
            <a:r>
              <a:rPr lang="ru-RU" altLang="ru-RU" sz="2000" b="1" cap="none" dirty="0">
                <a:ln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</a:rPr>
              <a:t> </a:t>
            </a:r>
            <a:br>
              <a:rPr lang="ru-RU" altLang="ru-RU" sz="2000" b="1" cap="none" dirty="0">
                <a:ln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</a:rPr>
            </a:br>
            <a:r>
              <a:rPr lang="ru-RU" altLang="ru-RU" sz="2000" b="1" cap="none" dirty="0">
                <a:ln>
                  <a:noFill/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</a:rPr>
              <a:t>«О порядке установления уровней террористической опасности, предусматривающих принятие дополнительных  мер по обеспечению безопасности личности,  общества и государства»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0710" b="58499"/>
          <a:stretch/>
        </p:blipFill>
        <p:spPr>
          <a:xfrm>
            <a:off x="382523" y="1700808"/>
            <a:ext cx="8496942" cy="165618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9512" y="3645024"/>
            <a:ext cx="87849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000" dirty="0"/>
              <a:t>На отдельных участках территории Российской Федерации (объектах) могут устанавливаться следующие уровни террористической опасности:</a:t>
            </a:r>
          </a:p>
          <a:p>
            <a:pPr>
              <a:lnSpc>
                <a:spcPct val="80000"/>
              </a:lnSpc>
            </a:pPr>
            <a:endParaRPr lang="ru-RU" sz="2000" dirty="0"/>
          </a:p>
          <a:p>
            <a:pPr>
              <a:lnSpc>
                <a:spcPct val="80000"/>
              </a:lnSpc>
            </a:pPr>
            <a:r>
              <a:rPr lang="ru-RU" sz="2000" dirty="0"/>
              <a:t>а) повышенный ("синий") - при наличии требующей подтверждения информации о реальной возможности совершения террористического акта;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б</a:t>
            </a:r>
            <a:r>
              <a:rPr lang="ru-RU" sz="2000" dirty="0"/>
              <a:t>) высокий ("желтый") - при наличии подтвержденной информации о реальной возможности совершения террористического акта;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в</a:t>
            </a:r>
            <a:r>
              <a:rPr lang="ru-RU" sz="2000" dirty="0"/>
              <a:t>) критический ("красный") - при наличии информации о совершенном террористическом акте либо о совершении действий, создающих непосредственную угрозу террористического акта.</a:t>
            </a:r>
          </a:p>
        </p:txBody>
      </p:sp>
    </p:spTree>
    <p:extLst>
      <p:ext uri="{BB962C8B-B14F-4D97-AF65-F5344CB8AC3E}">
        <p14:creationId xmlns:p14="http://schemas.microsoft.com/office/powerpoint/2010/main" xmlns="" val="1595010259"/>
      </p:ext>
    </p:extLst>
  </p:cSld>
  <p:clrMapOvr>
    <a:masterClrMapping/>
  </p:clrMapOvr>
  <p:transition spd="slow">
    <p:circl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27949" y="188640"/>
            <a:ext cx="8908547" cy="6480720"/>
          </a:xfrm>
        </p:spPr>
        <p:txBody>
          <a:bodyPr>
            <a:normAutofit/>
          </a:bodyPr>
          <a:lstStyle/>
          <a:p>
            <a:pPr marL="561975" indent="-381000" algn="ctr" eaLnBrk="1" hangingPunct="1">
              <a:lnSpc>
                <a:spcPct val="90000"/>
              </a:lnSpc>
            </a:pPr>
            <a:r>
              <a:rPr lang="ru-RU" altLang="ru-RU" sz="2800" b="1" dirty="0" smtClean="0"/>
              <a:t>Общие признаки </a:t>
            </a:r>
          </a:p>
          <a:p>
            <a:pPr marL="561975" indent="-381000" algn="ctr" eaLnBrk="1" hangingPunct="1">
              <a:lnSpc>
                <a:spcPct val="90000"/>
              </a:lnSpc>
            </a:pPr>
            <a:r>
              <a:rPr lang="ru-RU" altLang="ru-RU" sz="2800" b="1" dirty="0" smtClean="0"/>
              <a:t>взрывоопасного предмета</a:t>
            </a:r>
            <a:r>
              <a:rPr lang="ru-RU" altLang="ru-RU" sz="2800" dirty="0" smtClean="0"/>
              <a:t> </a:t>
            </a:r>
            <a:r>
              <a:rPr lang="ru-RU" altLang="ru-RU" sz="2800" b="1" dirty="0"/>
              <a:t>(ВОП)</a:t>
            </a:r>
          </a:p>
          <a:p>
            <a:pPr marL="442913" indent="-261938" algn="l" eaLnBrk="1" hangingPunct="1">
              <a:lnSpc>
                <a:spcPct val="80000"/>
              </a:lnSpc>
              <a:buFontTx/>
              <a:buAutoNum type="arabicPeriod"/>
            </a:pPr>
            <a:r>
              <a:rPr lang="ru-RU" altLang="ru-RU" sz="2400" dirty="0" smtClean="0"/>
              <a:t>обнаружение в общественных местах и транспорте бесхозных портфелей, чемоданов, сумок, коробок, ящиков и т.д.;</a:t>
            </a:r>
          </a:p>
          <a:p>
            <a:pPr marL="442913" indent="-261938" algn="l" eaLnBrk="1" hangingPunct="1">
              <a:lnSpc>
                <a:spcPct val="80000"/>
              </a:lnSpc>
              <a:buFontTx/>
              <a:buAutoNum type="arabicPeriod"/>
            </a:pPr>
            <a:r>
              <a:rPr lang="ru-RU" altLang="ru-RU" sz="2400" dirty="0" smtClean="0"/>
              <a:t>наличие у предметов характерного вида штатных боеприпасов;</a:t>
            </a:r>
          </a:p>
          <a:p>
            <a:pPr marL="442913" indent="-261938" algn="l" eaLnBrk="1" hangingPunct="1">
              <a:lnSpc>
                <a:spcPct val="80000"/>
              </a:lnSpc>
              <a:buFontTx/>
              <a:buAutoNum type="arabicPeriod"/>
            </a:pPr>
            <a:r>
              <a:rPr lang="ru-RU" altLang="ru-RU" sz="2400" dirty="0" smtClean="0"/>
              <a:t>исходящий из предмета резкий запах горюче-смазочных материалов, растворителей, звук работающего часового механизма, наличие дыма; </a:t>
            </a:r>
          </a:p>
          <a:p>
            <a:pPr marL="442913" lvl="0" indent="-261938">
              <a:lnSpc>
                <a:spcPct val="70000"/>
              </a:lnSpc>
              <a:spcBef>
                <a:spcPct val="10000"/>
              </a:spcBef>
              <a:buClr>
                <a:prstClr val="white"/>
              </a:buClr>
              <a:buFontTx/>
              <a:buAutoNum type="arabicPeriod" startAt="4"/>
            </a:pPr>
            <a:r>
              <a:rPr lang="ru-RU" altLang="ru-RU" sz="2400" dirty="0">
                <a:solidFill>
                  <a:srgbClr val="146194">
                    <a:lumMod val="75000"/>
                  </a:srgbClr>
                </a:solidFill>
              </a:rPr>
              <a:t>наличие у предмета элементов (деталей) не соответствующих его прямому назначению;</a:t>
            </a:r>
          </a:p>
          <a:p>
            <a:pPr marL="442913" lvl="0" indent="-261938">
              <a:lnSpc>
                <a:spcPct val="70000"/>
              </a:lnSpc>
              <a:spcBef>
                <a:spcPct val="10000"/>
              </a:spcBef>
              <a:buClr>
                <a:prstClr val="white"/>
              </a:buClr>
              <a:buFontTx/>
              <a:buAutoNum type="arabicPeriod" startAt="4"/>
            </a:pPr>
            <a:r>
              <a:rPr lang="ru-RU" altLang="ru-RU" sz="2400" dirty="0">
                <a:solidFill>
                  <a:srgbClr val="146194">
                    <a:lumMod val="75000"/>
                  </a:srgbClr>
                </a:solidFill>
              </a:rPr>
              <a:t>наличие связей предмета с объектами окружающей обстановки в виде растяжек, прикрепленной проволоки и т.д.;</a:t>
            </a:r>
          </a:p>
          <a:p>
            <a:pPr marL="442913" lvl="0" indent="-261938">
              <a:lnSpc>
                <a:spcPct val="70000"/>
              </a:lnSpc>
              <a:spcBef>
                <a:spcPct val="10000"/>
              </a:spcBef>
              <a:buClr>
                <a:prstClr val="white"/>
              </a:buClr>
              <a:buFontTx/>
              <a:buAutoNum type="arabicPeriod" startAt="4"/>
            </a:pPr>
            <a:r>
              <a:rPr lang="ru-RU" altLang="ru-RU" sz="2400" dirty="0">
                <a:solidFill>
                  <a:srgbClr val="146194">
                    <a:lumMod val="75000"/>
                  </a:srgbClr>
                </a:solidFill>
              </a:rPr>
              <a:t>наличие вблизи предмета элементов штатной </a:t>
            </a:r>
            <a:r>
              <a:rPr lang="ru-RU" altLang="ru-RU" sz="2400" dirty="0" smtClean="0">
                <a:solidFill>
                  <a:srgbClr val="146194">
                    <a:lumMod val="75000"/>
                  </a:srgbClr>
                </a:solidFill>
              </a:rPr>
              <a:t>упаковки </a:t>
            </a:r>
            <a:r>
              <a:rPr lang="ru-RU" altLang="ru-RU" sz="2400" dirty="0">
                <a:solidFill>
                  <a:srgbClr val="146194">
                    <a:lumMod val="75000"/>
                  </a:srgbClr>
                </a:solidFill>
              </a:rPr>
              <a:t>боеприпаса, инструмента, обрывков изоляционного материала, проволоки, проводов. </a:t>
            </a:r>
          </a:p>
          <a:p>
            <a:pPr marL="561975" indent="-381000" algn="l" eaLnBrk="1" hangingPunct="1">
              <a:lnSpc>
                <a:spcPct val="80000"/>
              </a:lnSpc>
              <a:buFontTx/>
              <a:buAutoNum type="arabicPeriod"/>
            </a:pPr>
            <a:endParaRPr lang="ru-RU" altLang="ru-RU" dirty="0" smtClean="0"/>
          </a:p>
          <a:p>
            <a:pPr marL="561975" indent="-381000" algn="l" eaLnBrk="1" hangingPunct="1">
              <a:lnSpc>
                <a:spcPct val="80000"/>
              </a:lnSpc>
              <a:buFontTx/>
              <a:buAutoNum type="arabicPeriod"/>
            </a:pPr>
            <a:endParaRPr lang="ru-RU" altLang="ru-RU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 l="14546" t="3617" r="14546" b="12007"/>
          <a:stretch/>
        </p:blipFill>
        <p:spPr>
          <a:xfrm>
            <a:off x="899592" y="116632"/>
            <a:ext cx="7344816" cy="659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00279789"/>
      </p:ext>
    </p:extLst>
  </p:cSld>
  <p:clrMapOvr>
    <a:masterClrMapping/>
  </p:clrMapOvr>
  <p:transition spd="slow">
    <p:circl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92107" y="332656"/>
            <a:ext cx="7274768" cy="758825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3200" b="1" dirty="0" smtClean="0">
                <a:solidFill>
                  <a:srgbClr val="AB2627"/>
                </a:solidFill>
              </a:rPr>
              <a:t>Вероятные места закладки СВУ</a:t>
            </a:r>
          </a:p>
        </p:txBody>
      </p:sp>
      <p:pic>
        <p:nvPicPr>
          <p:cNvPr id="1075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501" y="1196752"/>
            <a:ext cx="9030186" cy="5289847"/>
          </a:xfrm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Заголовок 1"/>
          <p:cNvSpPr>
            <a:spLocks noGrp="1"/>
          </p:cNvSpPr>
          <p:nvPr>
            <p:ph type="title"/>
          </p:nvPr>
        </p:nvSpPr>
        <p:spPr>
          <a:xfrm>
            <a:off x="1116779" y="125760"/>
            <a:ext cx="7308552" cy="854968"/>
          </a:xfrm>
        </p:spPr>
        <p:txBody>
          <a:bodyPr/>
          <a:lstStyle/>
          <a:p>
            <a:pPr algn="ctr" eaLnBrk="1" hangingPunct="1"/>
            <a:r>
              <a:rPr lang="ru-RU" alt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Поражающие элементы СВУ</a:t>
            </a:r>
          </a:p>
        </p:txBody>
      </p:sp>
      <p:sp>
        <p:nvSpPr>
          <p:cNvPr id="114691" name="Содержимое 2"/>
          <p:cNvSpPr>
            <a:spLocks noGrp="1"/>
          </p:cNvSpPr>
          <p:nvPr>
            <p:ph idx="1"/>
          </p:nvPr>
        </p:nvSpPr>
        <p:spPr>
          <a:xfrm>
            <a:off x="539552" y="978037"/>
            <a:ext cx="8388672" cy="2016224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altLang="ru-RU" sz="2800" dirty="0" smtClean="0"/>
              <a:t>Кроме действия ударной волны, возможно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altLang="ru-RU" sz="2800" dirty="0" smtClean="0"/>
              <a:t>поражение осколочными элементами твердой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altLang="ru-RU" sz="2800" dirty="0" smtClean="0"/>
              <a:t>оболочки СВУ, а так же элементами,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altLang="ru-RU" sz="2800" dirty="0" smtClean="0"/>
              <a:t>добавленными для увеличения поражающего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altLang="ru-RU" sz="2800" dirty="0" smtClean="0"/>
              <a:t>фактора взрыва.</a:t>
            </a:r>
          </a:p>
        </p:txBody>
      </p:sp>
      <p:pic>
        <p:nvPicPr>
          <p:cNvPr id="114692" name="Рисунок 3" descr="Гаечки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7352" y="3068958"/>
            <a:ext cx="3284568" cy="218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3" name="Рисунок 5" descr="ГР фото 11.bmp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073674"/>
            <a:ext cx="2267992" cy="2599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4" name="Рисунок 6" descr="ГР фото 10.bmp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1681" y="2708921"/>
            <a:ext cx="2306152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5" name="Рисунок 7" descr="Арматура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33882" y="4576001"/>
            <a:ext cx="2758198" cy="2205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6"/>
          <p:cNvSpPr>
            <a:spLocks noGrp="1" noChangeArrowheads="1"/>
          </p:cNvSpPr>
          <p:nvPr>
            <p:ph sz="half" idx="4294967295"/>
          </p:nvPr>
        </p:nvSpPr>
        <p:spPr>
          <a:xfrm>
            <a:off x="467544" y="260649"/>
            <a:ext cx="8208962" cy="504056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800" dirty="0" smtClean="0">
                <a:solidFill>
                  <a:srgbClr val="A50021"/>
                </a:solidFill>
              </a:rPr>
              <a:t> </a:t>
            </a:r>
            <a:r>
              <a:rPr lang="ru-RU" altLang="ru-RU" sz="3200" dirty="0" smtClean="0">
                <a:solidFill>
                  <a:srgbClr val="A50021"/>
                </a:solidFill>
              </a:rPr>
              <a:t>СВУ, установленное на автомобиле</a:t>
            </a:r>
          </a:p>
        </p:txBody>
      </p:sp>
      <p:pic>
        <p:nvPicPr>
          <p:cNvPr id="108547" name="Picture 7" descr="Авто 1"/>
          <p:cNvPicPr>
            <a:picLocks noGrp="1" noChangeAspect="1" noChangeArrowheads="1"/>
          </p:cNvPicPr>
          <p:nvPr>
            <p:ph type="body" sz="half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495" b="18182"/>
          <a:stretch/>
        </p:blipFill>
        <p:spPr>
          <a:xfrm>
            <a:off x="755626" y="764705"/>
            <a:ext cx="7920880" cy="5940660"/>
          </a:xfr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Содержимое 4"/>
          <p:cNvSpPr>
            <a:spLocks noGrp="1"/>
          </p:cNvSpPr>
          <p:nvPr>
            <p:ph idx="1"/>
          </p:nvPr>
        </p:nvSpPr>
        <p:spPr>
          <a:xfrm>
            <a:off x="827584" y="244609"/>
            <a:ext cx="7998089" cy="1115614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altLang="ru-RU" sz="2800" cap="all" dirty="0">
                <a:ln w="3175" cmpd="sng"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Использование газовых баллонов,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  <a:buFontTx/>
              <a:buNone/>
            </a:pPr>
            <a:r>
              <a:rPr lang="ru-RU" altLang="ru-RU" sz="2800" cap="all" dirty="0">
                <a:ln w="3175" cmpd="sng"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начинённых ВВ (Москва, «Норд-Ост»)</a:t>
            </a:r>
          </a:p>
        </p:txBody>
      </p:sp>
      <p:pic>
        <p:nvPicPr>
          <p:cNvPr id="109572" name="Рисунок 5" descr="б в балоне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996952"/>
            <a:ext cx="4284662" cy="3745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573" name="Рисунок 6" descr="б в балоне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72310"/>
            <a:ext cx="5764613" cy="3740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Заголовок 1"/>
          <p:cNvSpPr>
            <a:spLocks noGrp="1"/>
          </p:cNvSpPr>
          <p:nvPr>
            <p:ph type="title"/>
          </p:nvPr>
        </p:nvSpPr>
        <p:spPr>
          <a:xfrm>
            <a:off x="611560" y="104608"/>
            <a:ext cx="8243887" cy="76641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пластиковых бутылках и коробках</a:t>
            </a:r>
          </a:p>
        </p:txBody>
      </p:sp>
      <p:pic>
        <p:nvPicPr>
          <p:cNvPr id="110596" name="Рисунок 3" descr="б в бутылках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612906" y="1557122"/>
            <a:ext cx="5761300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7" name="Рисунок 4" descr="б в коробке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916832"/>
            <a:ext cx="4591404" cy="3756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оформления с слайдом-оглавлением ">
  <a:themeElements>
    <a:clrScheme name="Шаблон оформления с слайдом-оглавлением  1">
      <a:dk1>
        <a:srgbClr val="464646"/>
      </a:dk1>
      <a:lt1>
        <a:srgbClr val="FFFFFF"/>
      </a:lt1>
      <a:dk2>
        <a:srgbClr val="000000"/>
      </a:dk2>
      <a:lt2>
        <a:srgbClr val="808080"/>
      </a:lt2>
      <a:accent1>
        <a:srgbClr val="F15D5F"/>
      </a:accent1>
      <a:accent2>
        <a:srgbClr val="333399"/>
      </a:accent2>
      <a:accent3>
        <a:srgbClr val="FFFFFF"/>
      </a:accent3>
      <a:accent4>
        <a:srgbClr val="3A3A3A"/>
      </a:accent4>
      <a:accent5>
        <a:srgbClr val="F7B6B6"/>
      </a:accent5>
      <a:accent6>
        <a:srgbClr val="2D2D8A"/>
      </a:accent6>
      <a:hlink>
        <a:srgbClr val="F15D5F"/>
      </a:hlink>
      <a:folHlink>
        <a:srgbClr val="909090"/>
      </a:folHlink>
    </a:clrScheme>
    <a:fontScheme name="Шаблон оформления с слайдом-оглавлением 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оформления с слайдом-оглавлением  1">
        <a:dk1>
          <a:srgbClr val="464646"/>
        </a:dk1>
        <a:lt1>
          <a:srgbClr val="FFFFFF"/>
        </a:lt1>
        <a:dk2>
          <a:srgbClr val="000000"/>
        </a:dk2>
        <a:lt2>
          <a:srgbClr val="808080"/>
        </a:lt2>
        <a:accent1>
          <a:srgbClr val="F15D5F"/>
        </a:accent1>
        <a:accent2>
          <a:srgbClr val="333399"/>
        </a:accent2>
        <a:accent3>
          <a:srgbClr val="FFFFFF"/>
        </a:accent3>
        <a:accent4>
          <a:srgbClr val="3A3A3A"/>
        </a:accent4>
        <a:accent5>
          <a:srgbClr val="F7B6B6"/>
        </a:accent5>
        <a:accent6>
          <a:srgbClr val="2D2D8A"/>
        </a:accent6>
        <a:hlink>
          <a:srgbClr val="F15D5F"/>
        </a:hlink>
        <a:folHlink>
          <a:srgbClr val="90909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Шаблон оформления с слайдом-оглавлением ">
  <a:themeElements>
    <a:clrScheme name="Шаблон оформления с слайдом-оглавлением  1">
      <a:dk1>
        <a:srgbClr val="464646"/>
      </a:dk1>
      <a:lt1>
        <a:srgbClr val="FFFFFF"/>
      </a:lt1>
      <a:dk2>
        <a:srgbClr val="000000"/>
      </a:dk2>
      <a:lt2>
        <a:srgbClr val="808080"/>
      </a:lt2>
      <a:accent1>
        <a:srgbClr val="F15D5F"/>
      </a:accent1>
      <a:accent2>
        <a:srgbClr val="333399"/>
      </a:accent2>
      <a:accent3>
        <a:srgbClr val="FFFFFF"/>
      </a:accent3>
      <a:accent4>
        <a:srgbClr val="3A3A3A"/>
      </a:accent4>
      <a:accent5>
        <a:srgbClr val="F7B6B6"/>
      </a:accent5>
      <a:accent6>
        <a:srgbClr val="2D2D8A"/>
      </a:accent6>
      <a:hlink>
        <a:srgbClr val="F15D5F"/>
      </a:hlink>
      <a:folHlink>
        <a:srgbClr val="909090"/>
      </a:folHlink>
    </a:clrScheme>
    <a:fontScheme name="Шаблон оформления с слайдом-оглавлением 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оформления с слайдом-оглавлением  1">
        <a:dk1>
          <a:srgbClr val="464646"/>
        </a:dk1>
        <a:lt1>
          <a:srgbClr val="FFFFFF"/>
        </a:lt1>
        <a:dk2>
          <a:srgbClr val="000000"/>
        </a:dk2>
        <a:lt2>
          <a:srgbClr val="808080"/>
        </a:lt2>
        <a:accent1>
          <a:srgbClr val="F15D5F"/>
        </a:accent1>
        <a:accent2>
          <a:srgbClr val="333399"/>
        </a:accent2>
        <a:accent3>
          <a:srgbClr val="FFFFFF"/>
        </a:accent3>
        <a:accent4>
          <a:srgbClr val="3A3A3A"/>
        </a:accent4>
        <a:accent5>
          <a:srgbClr val="F7B6B6"/>
        </a:accent5>
        <a:accent6>
          <a:srgbClr val="2D2D8A"/>
        </a:accent6>
        <a:hlink>
          <a:srgbClr val="F15D5F"/>
        </a:hlink>
        <a:folHlink>
          <a:srgbClr val="90909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4310</TotalTime>
  <Words>703</Words>
  <Application>Microsoft Office PowerPoint</Application>
  <PresentationFormat>Экран (4:3)</PresentationFormat>
  <Paragraphs>86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Шаблон оформления с слайдом-оглавлением </vt:lpstr>
      <vt:lpstr>1_Шаблон оформления с слайдом-оглавлением </vt:lpstr>
      <vt:lpstr>Сектор</vt:lpstr>
      <vt:lpstr>ДЕЙСТВИЯ  ПРИ УГРОЗЕ СОВЕРШЕНИЯ ТЕРРОРИСТИЧЕСКОГО АКТА  С ПРИМЕНЕНИЕМ ВЗРЫВНЫХ УСТРОЙСТВ</vt:lpstr>
      <vt:lpstr>Слайд 2</vt:lpstr>
      <vt:lpstr>Слайд 3</vt:lpstr>
      <vt:lpstr>Слайд 4</vt:lpstr>
      <vt:lpstr>Вероятные места закладки СВУ</vt:lpstr>
      <vt:lpstr>Поражающие элементы СВУ</vt:lpstr>
      <vt:lpstr>Слайд 7</vt:lpstr>
      <vt:lpstr>Слайд 8</vt:lpstr>
      <vt:lpstr>В пластиковых бутылках и коробках</vt:lpstr>
      <vt:lpstr>В обуви и картридже принтера</vt:lpstr>
      <vt:lpstr>В кейсе и портфеле</vt:lpstr>
      <vt:lpstr>Варианты ношения «пояса шахидА»</vt:lpstr>
      <vt:lpstr>Граната РГД-5  в колесной паре ГРУЗОВОГО ПОЕЗДА.  Ж/Д ВОКЗАЛ БЕЛГОРОДА. СОСТАВ ПРИБЫЛ ИЗ ХАРЬКОВА</vt:lpstr>
      <vt:lpstr>Слайд 14</vt:lpstr>
      <vt:lpstr>Слайд 15</vt:lpstr>
      <vt:lpstr>Средства, применяемые для поиска ВУ</vt:lpstr>
      <vt:lpstr>Средства локализации взрыва</vt:lpstr>
      <vt:lpstr>Действие взрыва на человека</vt:lpstr>
      <vt:lpstr>Безопасные зоны оцепления и эвакуации людей</vt:lpstr>
      <vt:lpstr>Основные поражающие факторы взрыва</vt:lpstr>
      <vt:lpstr>Действия после  взрыва</vt:lpstr>
      <vt:lpstr>Слайд 22</vt:lpstr>
      <vt:lpstr>Указ Президента Российской Федерации от  14 июня 2012 года № 851  «О порядке установления уровней террористической опасности, предусматривающих принятие дополнительных  мер по обеспечению безопасности личности,  общества и государства»</vt:lpstr>
    </vt:vector>
  </TitlesOfParts>
  <Company>Optima JSC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Кафедра тактико-специальной и боевой подготовки</dc:title>
  <dc:creator>Печунов</dc:creator>
  <cp:lastModifiedBy>Denis</cp:lastModifiedBy>
  <cp:revision>98</cp:revision>
  <cp:lastPrinted>1601-01-01T00:00:00Z</cp:lastPrinted>
  <dcterms:created xsi:type="dcterms:W3CDTF">2007-09-27T06:28:04Z</dcterms:created>
  <dcterms:modified xsi:type="dcterms:W3CDTF">2018-04-14T04:17:37Z</dcterms:modified>
</cp:coreProperties>
</file>