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9" r:id="rId2"/>
    <p:sldId id="260" r:id="rId3"/>
    <p:sldId id="277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6" r:id="rId12"/>
    <p:sldId id="272" r:id="rId13"/>
    <p:sldId id="273" r:id="rId14"/>
    <p:sldId id="274" r:id="rId15"/>
    <p:sldId id="275" r:id="rId16"/>
    <p:sldId id="276" r:id="rId17"/>
    <p:sldId id="280" r:id="rId18"/>
    <p:sldId id="278" r:id="rId19"/>
    <p:sldId id="281" r:id="rId20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33ED"/>
    <a:srgbClr val="4E51D2"/>
    <a:srgbClr val="3333CC"/>
    <a:srgbClr val="6600FF"/>
    <a:srgbClr val="1199FF"/>
    <a:srgbClr val="2B4C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31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" Type="http://schemas.openxmlformats.org/officeDocument/2006/relationships/image" Target="../media/image35.wmf"/><Relationship Id="rId16" Type="http://schemas.openxmlformats.org/officeDocument/2006/relationships/image" Target="../media/image49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321" cy="497047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5081" y="0"/>
            <a:ext cx="2971321" cy="497047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09E2AF95-0246-413F-A1CF-7F9185A32720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641"/>
            <a:ext cx="2971321" cy="497047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5081" y="9448641"/>
            <a:ext cx="2971321" cy="497047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00559010-F920-4C92-852F-8444A926E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12561-05D8-4DC9-9515-8CF5376D5057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B2AAD-D788-4704-8AF5-E318A8A878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B2AAD-D788-4704-8AF5-E318A8A878B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7693025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38200" y="4300538"/>
            <a:ext cx="7693025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FD902-CE4F-4365-81F5-46FC3D920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1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5D41-6D43-4CA9-B6D9-0D195C513A9C}" type="datetimeFigureOut">
              <a:rPr lang="ru-RU" smtClean="0"/>
              <a:pPr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FCFB2-E68A-4226-806A-FF72DFC11B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1.jpeg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18" Type="http://schemas.openxmlformats.org/officeDocument/2006/relationships/oleObject" Target="../embeddings/oleObject2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5.bin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24.bin"/><Relationship Id="rId10" Type="http://schemas.openxmlformats.org/officeDocument/2006/relationships/oleObject" Target="../embeddings/oleObject19.bin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oleObject" Target="../embeddings/oleObject29.bin"/><Relationship Id="rId7" Type="http://schemas.openxmlformats.org/officeDocument/2006/relationships/image" Target="../media/image57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6.png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5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642918"/>
            <a:ext cx="6389955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Добрый день</a:t>
            </a:r>
          </a:p>
        </p:txBody>
      </p:sp>
      <p:pic>
        <p:nvPicPr>
          <p:cNvPr id="2051" name="Picture 5" descr="G:\школа\из школьного\все диска С\РЛИ\интернет\анимашки\книга\i1181rp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0450" y="2643188"/>
            <a:ext cx="4273550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-571500" y="2428875"/>
            <a:ext cx="5286375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4100" b="1" i="1">
                <a:solidFill>
                  <a:srgbClr val="0000CC"/>
                </a:solidFill>
              </a:rPr>
              <a:t>Проверьте </a:t>
            </a:r>
          </a:p>
          <a:p>
            <a:pPr lvl="2"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4100" b="1" i="1">
                <a:solidFill>
                  <a:srgbClr val="0000CC"/>
                </a:solidFill>
              </a:rPr>
              <a:t>готовы ли вы к уроку математики?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6488668"/>
            <a:ext cx="9828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Franklin Gothic Heavy" pitchFamily="34" charset="0"/>
              </a:rPr>
              <a:t>Учитель математики Ахмедова Ш.Р. </a:t>
            </a:r>
            <a:r>
              <a:rPr lang="ru-RU" sz="16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МБОУ СОШ№83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>В </a:t>
            </a:r>
            <a:r>
              <a:rPr lang="ru-RU" u="sng" dirty="0"/>
              <a:t>записи решения найдите </a:t>
            </a:r>
            <a:r>
              <a:rPr lang="ru-RU" u="sng" dirty="0" smtClean="0"/>
              <a:t>ошибки: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1)</a:t>
            </a:r>
            <a:endParaRPr lang="ru-RU" dirty="0"/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1142976" y="1428735"/>
          <a:ext cx="5715040" cy="1086909"/>
        </p:xfrm>
        <a:graphic>
          <a:graphicData uri="http://schemas.openxmlformats.org/presentationml/2006/ole">
            <p:oleObj spid="_x0000_s1026" name="Формула" r:id="rId3" imgW="2070100" imgH="3937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В записи решения найдите ошибки: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 2</a:t>
            </a:r>
            <a:endParaRPr lang="ru-RU" dirty="0"/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142976" y="1928802"/>
          <a:ext cx="282576" cy="796351"/>
        </p:xfrm>
        <a:graphic>
          <a:graphicData uri="http://schemas.openxmlformats.org/presentationml/2006/ole">
            <p:oleObj spid="_x0000_s3074" name="Формула" r:id="rId3" imgW="139639" imgH="393529" progId="">
              <p:embed/>
            </p:oleObj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500166" y="2214554"/>
          <a:ext cx="229213" cy="357190"/>
        </p:xfrm>
        <a:graphic>
          <a:graphicData uri="http://schemas.openxmlformats.org/presentationml/2006/ole">
            <p:oleObj spid="_x0000_s3075" name="Формула" r:id="rId4" imgW="75969" imgH="75969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85918" y="2214554"/>
            <a:ext cx="571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5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2143116"/>
            <a:ext cx="571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=</a:t>
            </a:r>
            <a:endParaRPr lang="ru-RU" sz="3600" dirty="0"/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2500298" y="1857364"/>
          <a:ext cx="428628" cy="911230"/>
        </p:xfrm>
        <a:graphic>
          <a:graphicData uri="http://schemas.openxmlformats.org/presentationml/2006/ole">
            <p:oleObj spid="_x0000_s3076" name="Формула" r:id="rId5" imgW="203112" imgH="393529" progId="">
              <p:embed/>
            </p:oleObj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928926" y="2285992"/>
          <a:ext cx="228600" cy="357187"/>
        </p:xfrm>
        <a:graphic>
          <a:graphicData uri="http://schemas.openxmlformats.org/presentationml/2006/ole">
            <p:oleObj spid="_x0000_s3077" name="Формула" r:id="rId6" imgW="75969" imgH="75969" progId="">
              <p:embed/>
            </p:oleObj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3214678" y="1857364"/>
          <a:ext cx="317143" cy="893766"/>
        </p:xfrm>
        <a:graphic>
          <a:graphicData uri="http://schemas.openxmlformats.org/presentationml/2006/ole">
            <p:oleObj spid="_x0000_s3078" name="Формула" r:id="rId7" imgW="139639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u="sng" dirty="0"/>
              <a:t>Решение задачи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 В </a:t>
            </a:r>
            <a:r>
              <a:rPr lang="ru-RU" i="1" dirty="0"/>
              <a:t>первом ящике 8кг винограда, что в 1  </a:t>
            </a:r>
            <a:r>
              <a:rPr lang="ru-RU" i="1" dirty="0" smtClean="0"/>
              <a:t>  раза меньше, </a:t>
            </a:r>
            <a:r>
              <a:rPr lang="ru-RU" i="1" dirty="0"/>
              <a:t>чем во втором, и в 1  </a:t>
            </a:r>
            <a:r>
              <a:rPr lang="ru-RU" i="1" dirty="0" smtClean="0"/>
              <a:t>   раза </a:t>
            </a:r>
            <a:r>
              <a:rPr lang="ru-RU" i="1" dirty="0"/>
              <a:t>меньше, чем в третьем. Сколько килограммов винограда в трёх ящиках?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7786710" y="1214422"/>
          <a:ext cx="475551" cy="714380"/>
        </p:xfrm>
        <a:graphic>
          <a:graphicData uri="http://schemas.openxmlformats.org/presentationml/2006/ole">
            <p:oleObj spid="_x0000_s9218" name="Формула" r:id="rId3" imgW="152334" imgH="393529" progId="">
              <p:embed/>
            </p:oleObj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6858016" y="1785926"/>
          <a:ext cx="486816" cy="714380"/>
        </p:xfrm>
        <a:graphic>
          <a:graphicData uri="http://schemas.openxmlformats.org/presentationml/2006/ole">
            <p:oleObj spid="_x0000_s9219" name="Формула" r:id="rId4" imgW="139639" imgH="393529" progId="">
              <p:embed/>
            </p:oleObj>
          </a:graphicData>
        </a:graphic>
      </p:graphicFrame>
      <p:pic>
        <p:nvPicPr>
          <p:cNvPr id="77829" name="Picture 5" descr="http://im4-tub-ru.yandex.net/i?id=82515992-01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3717858"/>
            <a:ext cx="4048138" cy="2640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500066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1 </a:t>
            </a:r>
            <a:r>
              <a:rPr lang="ru-RU" dirty="0" err="1" smtClean="0"/>
              <a:t>ящ</a:t>
            </a:r>
            <a:r>
              <a:rPr lang="ru-RU" dirty="0" smtClean="0"/>
              <a:t>.  </a:t>
            </a:r>
            <a:r>
              <a:rPr lang="ru-RU" dirty="0"/>
              <a:t>– 8 кг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2 </a:t>
            </a:r>
            <a:r>
              <a:rPr lang="ru-RU" dirty="0" err="1" smtClean="0"/>
              <a:t>ящ</a:t>
            </a:r>
            <a:r>
              <a:rPr lang="ru-RU" dirty="0" smtClean="0"/>
              <a:t>.  </a:t>
            </a:r>
            <a:r>
              <a:rPr lang="ru-RU" dirty="0"/>
              <a:t>- </a:t>
            </a:r>
            <a:r>
              <a:rPr lang="ru-RU" u="sng" dirty="0"/>
              <a:t>?</a:t>
            </a:r>
            <a:r>
              <a:rPr lang="ru-RU" dirty="0"/>
              <a:t> в </a:t>
            </a:r>
            <a:r>
              <a:rPr lang="ru-RU" i="1" dirty="0"/>
              <a:t>1  </a:t>
            </a:r>
            <a:r>
              <a:rPr lang="ru-RU" i="1" dirty="0" smtClean="0"/>
              <a:t>   раза </a:t>
            </a:r>
            <a:r>
              <a:rPr lang="en-US" i="1" dirty="0"/>
              <a:t>&gt;</a:t>
            </a:r>
            <a:r>
              <a:rPr lang="ru-RU" i="1" dirty="0"/>
              <a:t>	</a:t>
            </a:r>
            <a:endParaRPr lang="ru-RU" i="1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 </a:t>
            </a:r>
            <a:r>
              <a:rPr lang="ru-RU" dirty="0" smtClean="0"/>
              <a:t>3  </a:t>
            </a:r>
            <a:r>
              <a:rPr lang="ru-RU" dirty="0" err="1" smtClean="0"/>
              <a:t>ящ</a:t>
            </a:r>
            <a:r>
              <a:rPr lang="ru-RU" dirty="0" smtClean="0"/>
              <a:t>. - </a:t>
            </a:r>
            <a:r>
              <a:rPr lang="ru-RU" u="sng" dirty="0"/>
              <a:t>?</a:t>
            </a:r>
            <a:r>
              <a:rPr lang="ru-RU" dirty="0"/>
              <a:t> в </a:t>
            </a:r>
            <a:r>
              <a:rPr lang="ru-RU" i="1" dirty="0" smtClean="0"/>
              <a:t>1     </a:t>
            </a:r>
            <a:r>
              <a:rPr lang="ru-RU" i="1" dirty="0"/>
              <a:t>раза &gt;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2571736" y="1857364"/>
          <a:ext cx="357190" cy="738193"/>
        </p:xfrm>
        <a:graphic>
          <a:graphicData uri="http://schemas.openxmlformats.org/presentationml/2006/ole">
            <p:oleObj spid="_x0000_s10242" name="Формула" r:id="rId3" imgW="152334" imgH="393529" progId="">
              <p:embed/>
            </p:oleObj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2571736" y="2928618"/>
          <a:ext cx="500066" cy="751206"/>
        </p:xfrm>
        <a:graphic>
          <a:graphicData uri="http://schemas.openxmlformats.org/presentationml/2006/ole">
            <p:oleObj spid="_x0000_s10243" name="Формула" r:id="rId4" imgW="139639" imgH="393529" progId="">
              <p:embed/>
            </p:oleObj>
          </a:graphicData>
        </a:graphic>
      </p:graphicFrame>
      <p:sp>
        <p:nvSpPr>
          <p:cNvPr id="6" name="Выгнутая влево стрелка 5"/>
          <p:cNvSpPr/>
          <p:nvPr/>
        </p:nvSpPr>
        <p:spPr>
          <a:xfrm rot="10800000">
            <a:off x="4286246" y="857232"/>
            <a:ext cx="642943" cy="15906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 rot="10800000">
            <a:off x="5000628" y="857232"/>
            <a:ext cx="945834" cy="264491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000760" y="785794"/>
            <a:ext cx="857256" cy="285752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00892" y="1785926"/>
            <a:ext cx="505267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?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795963" y="1989138"/>
            <a:ext cx="1584325" cy="1314450"/>
            <a:chOff x="471" y="68"/>
            <a:chExt cx="996" cy="101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71" y="68"/>
              <a:ext cx="996" cy="690"/>
              <a:chOff x="609" y="888"/>
              <a:chExt cx="702" cy="486"/>
            </a:xfrm>
          </p:grpSpPr>
          <p:sp>
            <p:nvSpPr>
              <p:cNvPr id="8278" name="Rectangle 4"/>
              <p:cNvSpPr>
                <a:spLocks noChangeArrowheads="1"/>
              </p:cNvSpPr>
              <p:nvPr/>
            </p:nvSpPr>
            <p:spPr bwMode="auto">
              <a:xfrm>
                <a:off x="609" y="888"/>
                <a:ext cx="702" cy="162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79" name="Rectangle 5"/>
              <p:cNvSpPr>
                <a:spLocks noChangeArrowheads="1"/>
              </p:cNvSpPr>
              <p:nvPr/>
            </p:nvSpPr>
            <p:spPr bwMode="auto">
              <a:xfrm>
                <a:off x="609" y="1212"/>
                <a:ext cx="702" cy="162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80" name="Rectangle 6"/>
              <p:cNvSpPr>
                <a:spLocks noChangeArrowheads="1"/>
              </p:cNvSpPr>
              <p:nvPr/>
            </p:nvSpPr>
            <p:spPr bwMode="auto">
              <a:xfrm>
                <a:off x="609" y="1050"/>
                <a:ext cx="702" cy="162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81" name="Rectangle 7"/>
              <p:cNvSpPr>
                <a:spLocks noChangeArrowheads="1"/>
              </p:cNvSpPr>
              <p:nvPr/>
            </p:nvSpPr>
            <p:spPr bwMode="auto">
              <a:xfrm>
                <a:off x="609" y="888"/>
                <a:ext cx="702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77" name="Text Box 8"/>
            <p:cNvSpPr txBox="1">
              <a:spLocks noChangeArrowheads="1"/>
            </p:cNvSpPr>
            <p:nvPr/>
          </p:nvSpPr>
          <p:spPr bwMode="auto">
            <a:xfrm>
              <a:off x="485" y="728"/>
              <a:ext cx="950" cy="3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Австрия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95288" y="1989138"/>
            <a:ext cx="1655762" cy="1308100"/>
            <a:chOff x="2165" y="70"/>
            <a:chExt cx="1004" cy="1011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165" y="70"/>
              <a:ext cx="1004" cy="680"/>
              <a:chOff x="4635" y="2220"/>
              <a:chExt cx="1770" cy="1200"/>
            </a:xfrm>
          </p:grpSpPr>
          <p:sp>
            <p:nvSpPr>
              <p:cNvPr id="8272" name="Rectangle 11"/>
              <p:cNvSpPr>
                <a:spLocks noChangeArrowheads="1"/>
              </p:cNvSpPr>
              <p:nvPr/>
            </p:nvSpPr>
            <p:spPr bwMode="auto">
              <a:xfrm>
                <a:off x="4635" y="3120"/>
                <a:ext cx="1770" cy="300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73" name="Rectangle 12"/>
              <p:cNvSpPr>
                <a:spLocks noChangeArrowheads="1"/>
              </p:cNvSpPr>
              <p:nvPr/>
            </p:nvSpPr>
            <p:spPr bwMode="auto">
              <a:xfrm>
                <a:off x="4635" y="2820"/>
                <a:ext cx="1770" cy="300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74" name="Rectangle 13"/>
              <p:cNvSpPr>
                <a:spLocks noChangeArrowheads="1"/>
              </p:cNvSpPr>
              <p:nvPr/>
            </p:nvSpPr>
            <p:spPr bwMode="auto">
              <a:xfrm>
                <a:off x="4635" y="2520"/>
                <a:ext cx="1770" cy="300"/>
              </a:xfrm>
              <a:prstGeom prst="rect">
                <a:avLst/>
              </a:pr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75" name="Rectangle 14"/>
              <p:cNvSpPr>
                <a:spLocks noChangeArrowheads="1"/>
              </p:cNvSpPr>
              <p:nvPr/>
            </p:nvSpPr>
            <p:spPr bwMode="auto">
              <a:xfrm>
                <a:off x="4635" y="2220"/>
                <a:ext cx="1770" cy="300"/>
              </a:xfrm>
              <a:prstGeom prst="rect">
                <a:avLst/>
              </a:pr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71" name="Text Box 15"/>
            <p:cNvSpPr txBox="1">
              <a:spLocks noChangeArrowheads="1"/>
            </p:cNvSpPr>
            <p:nvPr/>
          </p:nvSpPr>
          <p:spPr bwMode="auto">
            <a:xfrm>
              <a:off x="2165" y="728"/>
              <a:ext cx="950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Украина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195513" y="1989138"/>
            <a:ext cx="1584325" cy="1309687"/>
            <a:chOff x="3751" y="67"/>
            <a:chExt cx="996" cy="1015"/>
          </a:xfrm>
        </p:grpSpPr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3751" y="67"/>
              <a:ext cx="988" cy="698"/>
              <a:chOff x="7440" y="3975"/>
              <a:chExt cx="1740" cy="1230"/>
            </a:xfrm>
          </p:grpSpPr>
          <p:sp>
            <p:nvSpPr>
              <p:cNvPr id="8267" name="Rectangle 18"/>
              <p:cNvSpPr>
                <a:spLocks noChangeArrowheads="1"/>
              </p:cNvSpPr>
              <p:nvPr/>
            </p:nvSpPr>
            <p:spPr bwMode="auto">
              <a:xfrm>
                <a:off x="7440" y="3975"/>
                <a:ext cx="580" cy="123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68" name="Rectangle 19"/>
              <p:cNvSpPr>
                <a:spLocks noChangeArrowheads="1"/>
              </p:cNvSpPr>
              <p:nvPr/>
            </p:nvSpPr>
            <p:spPr bwMode="auto">
              <a:xfrm>
                <a:off x="8020" y="3975"/>
                <a:ext cx="580" cy="123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69" name="Rectangle 20"/>
              <p:cNvSpPr>
                <a:spLocks noChangeArrowheads="1"/>
              </p:cNvSpPr>
              <p:nvPr/>
            </p:nvSpPr>
            <p:spPr bwMode="auto">
              <a:xfrm>
                <a:off x="8600" y="3975"/>
                <a:ext cx="580" cy="123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66" name="Text Box 21"/>
            <p:cNvSpPr txBox="1">
              <a:spLocks noChangeArrowheads="1"/>
            </p:cNvSpPr>
            <p:nvPr/>
          </p:nvSpPr>
          <p:spPr bwMode="auto">
            <a:xfrm>
              <a:off x="3797" y="728"/>
              <a:ext cx="950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Бельгия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4067175" y="1989138"/>
            <a:ext cx="1584325" cy="1281112"/>
            <a:chOff x="462" y="1122"/>
            <a:chExt cx="1080" cy="1017"/>
          </a:xfrm>
        </p:grpSpPr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464" y="1122"/>
              <a:ext cx="1004" cy="680"/>
              <a:chOff x="768" y="1794"/>
              <a:chExt cx="708" cy="480"/>
            </a:xfrm>
          </p:grpSpPr>
          <p:sp>
            <p:nvSpPr>
              <p:cNvPr id="8261" name="Rectangle 24"/>
              <p:cNvSpPr>
                <a:spLocks noChangeArrowheads="1"/>
              </p:cNvSpPr>
              <p:nvPr/>
            </p:nvSpPr>
            <p:spPr bwMode="auto">
              <a:xfrm>
                <a:off x="768" y="2154"/>
                <a:ext cx="708" cy="120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62" name="Rectangle 25"/>
              <p:cNvSpPr>
                <a:spLocks noChangeArrowheads="1"/>
              </p:cNvSpPr>
              <p:nvPr/>
            </p:nvSpPr>
            <p:spPr bwMode="auto">
              <a:xfrm>
                <a:off x="768" y="2034"/>
                <a:ext cx="708" cy="12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63" name="Rectangle 26"/>
              <p:cNvSpPr>
                <a:spLocks noChangeArrowheads="1"/>
              </p:cNvSpPr>
              <p:nvPr/>
            </p:nvSpPr>
            <p:spPr bwMode="auto">
              <a:xfrm>
                <a:off x="768" y="1914"/>
                <a:ext cx="708" cy="120"/>
              </a:xfrm>
              <a:prstGeom prst="rect">
                <a:avLst/>
              </a:prstGeom>
              <a:solidFill>
                <a:srgbClr val="3366FF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64" name="Rectangle 27"/>
              <p:cNvSpPr>
                <a:spLocks noChangeArrowheads="1"/>
              </p:cNvSpPr>
              <p:nvPr/>
            </p:nvSpPr>
            <p:spPr bwMode="auto">
              <a:xfrm>
                <a:off x="768" y="1794"/>
                <a:ext cx="708" cy="120"/>
              </a:xfrm>
              <a:prstGeom prst="rect">
                <a:avLst/>
              </a:prstGeom>
              <a:solidFill>
                <a:srgbClr val="CC0066"/>
              </a:solidFill>
              <a:ln w="952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60" name="Text Box 28"/>
            <p:cNvSpPr txBox="1">
              <a:spLocks noChangeArrowheads="1"/>
            </p:cNvSpPr>
            <p:nvPr/>
          </p:nvSpPr>
          <p:spPr bwMode="auto">
            <a:xfrm>
              <a:off x="462" y="1800"/>
              <a:ext cx="1080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200" b="1">
                  <a:latin typeface="Times New Roman" pitchFamily="18" charset="0"/>
                </a:rPr>
                <a:t>Маврикий</a:t>
              </a:r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4211638" y="836613"/>
            <a:ext cx="1728787" cy="1217612"/>
            <a:chOff x="2145" y="1114"/>
            <a:chExt cx="996" cy="1099"/>
          </a:xfrm>
        </p:grpSpPr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2145" y="1114"/>
              <a:ext cx="996" cy="690"/>
              <a:chOff x="2304" y="1806"/>
              <a:chExt cx="702" cy="486"/>
            </a:xfrm>
          </p:grpSpPr>
          <p:sp>
            <p:nvSpPr>
              <p:cNvPr id="8256" name="Rectangle 31"/>
              <p:cNvSpPr>
                <a:spLocks noChangeArrowheads="1"/>
              </p:cNvSpPr>
              <p:nvPr/>
            </p:nvSpPr>
            <p:spPr bwMode="auto">
              <a:xfrm>
                <a:off x="2304" y="1806"/>
                <a:ext cx="702" cy="162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2304" y="1968"/>
                <a:ext cx="702" cy="162"/>
              </a:xfrm>
              <a:prstGeom prst="rect">
                <a:avLst/>
              </a:prstGeom>
              <a:solidFill>
                <a:srgbClr val="0000FF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8" name="Rectangle 33"/>
              <p:cNvSpPr>
                <a:spLocks noChangeArrowheads="1"/>
              </p:cNvSpPr>
              <p:nvPr/>
            </p:nvSpPr>
            <p:spPr bwMode="auto">
              <a:xfrm>
                <a:off x="2304" y="2130"/>
                <a:ext cx="702" cy="162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55" name="Text Box 34"/>
            <p:cNvSpPr txBox="1">
              <a:spLocks noChangeArrowheads="1"/>
            </p:cNvSpPr>
            <p:nvPr/>
          </p:nvSpPr>
          <p:spPr bwMode="auto">
            <a:xfrm>
              <a:off x="2219" y="1800"/>
              <a:ext cx="734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Россия</a:t>
              </a:r>
            </a:p>
          </p:txBody>
        </p:sp>
      </p:grpSp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7524750" y="1989138"/>
            <a:ext cx="1817688" cy="1330325"/>
            <a:chOff x="3676" y="1100"/>
            <a:chExt cx="1258" cy="1067"/>
          </a:xfrm>
        </p:grpSpPr>
        <p:grpSp>
          <p:nvGrpSpPr>
            <p:cNvPr id="13" name="Group 36"/>
            <p:cNvGrpSpPr>
              <a:grpSpLocks/>
            </p:cNvGrpSpPr>
            <p:nvPr/>
          </p:nvGrpSpPr>
          <p:grpSpPr bwMode="auto">
            <a:xfrm>
              <a:off x="3728" y="1100"/>
              <a:ext cx="1004" cy="706"/>
              <a:chOff x="3888" y="1770"/>
              <a:chExt cx="708" cy="498"/>
            </a:xfrm>
          </p:grpSpPr>
          <p:sp>
            <p:nvSpPr>
              <p:cNvPr id="8251" name="Rectangle 37"/>
              <p:cNvSpPr>
                <a:spLocks noChangeArrowheads="1"/>
              </p:cNvSpPr>
              <p:nvPr/>
            </p:nvSpPr>
            <p:spPr bwMode="auto">
              <a:xfrm>
                <a:off x="3888" y="2016"/>
                <a:ext cx="702" cy="25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2" name="Rectangle 38"/>
              <p:cNvSpPr>
                <a:spLocks noChangeArrowheads="1"/>
              </p:cNvSpPr>
              <p:nvPr/>
            </p:nvSpPr>
            <p:spPr bwMode="auto">
              <a:xfrm>
                <a:off x="3888" y="1896"/>
                <a:ext cx="708" cy="126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3" name="Rectangle 39"/>
              <p:cNvSpPr>
                <a:spLocks noChangeArrowheads="1"/>
              </p:cNvSpPr>
              <p:nvPr/>
            </p:nvSpPr>
            <p:spPr bwMode="auto">
              <a:xfrm>
                <a:off x="3888" y="1770"/>
                <a:ext cx="708" cy="126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50" name="Text Box 40"/>
            <p:cNvSpPr txBox="1">
              <a:spLocks noChangeArrowheads="1"/>
            </p:cNvSpPr>
            <p:nvPr/>
          </p:nvSpPr>
          <p:spPr bwMode="auto">
            <a:xfrm>
              <a:off x="3676" y="1800"/>
              <a:ext cx="1258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ru-RU" sz="2400" b="1">
                  <a:latin typeface="Times New Roman" pitchFamily="18" charset="0"/>
                </a:rPr>
                <a:t>Индонезия</a:t>
              </a:r>
            </a:p>
          </p:txBody>
        </p: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263525" y="3611563"/>
            <a:ext cx="4181475" cy="304800"/>
            <a:chOff x="480" y="2784"/>
            <a:chExt cx="2634" cy="192"/>
          </a:xfrm>
        </p:grpSpPr>
        <p:sp>
          <p:nvSpPr>
            <p:cNvPr id="8247" name="Rectangle 42"/>
            <p:cNvSpPr>
              <a:spLocks noChangeArrowheads="1"/>
            </p:cNvSpPr>
            <p:nvPr/>
          </p:nvSpPr>
          <p:spPr bwMode="auto">
            <a:xfrm>
              <a:off x="480" y="2784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1)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8" name="Rectangle 43"/>
            <p:cNvSpPr>
              <a:spLocks noChangeArrowheads="1"/>
            </p:cNvSpPr>
            <p:nvPr/>
          </p:nvSpPr>
          <p:spPr bwMode="auto">
            <a:xfrm>
              <a:off x="668" y="2784"/>
              <a:ext cx="244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Какая часть флага России белая?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211138" y="4032250"/>
            <a:ext cx="4729162" cy="450850"/>
            <a:chOff x="480" y="2994"/>
            <a:chExt cx="2979" cy="284"/>
          </a:xfrm>
        </p:grpSpPr>
        <p:sp>
          <p:nvSpPr>
            <p:cNvPr id="8244" name="Rectangle 45"/>
            <p:cNvSpPr>
              <a:spLocks noChangeArrowheads="1"/>
            </p:cNvSpPr>
            <p:nvPr/>
          </p:nvSpPr>
          <p:spPr bwMode="auto">
            <a:xfrm>
              <a:off x="480" y="2994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2)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5" name="Rectangle 46"/>
            <p:cNvSpPr>
              <a:spLocks noChangeArrowheads="1"/>
            </p:cNvSpPr>
            <p:nvPr/>
          </p:nvSpPr>
          <p:spPr bwMode="auto">
            <a:xfrm>
              <a:off x="598" y="3086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 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6" name="Rectangle 47"/>
            <p:cNvSpPr>
              <a:spLocks noChangeArrowheads="1"/>
            </p:cNvSpPr>
            <p:nvPr/>
          </p:nvSpPr>
          <p:spPr bwMode="auto">
            <a:xfrm>
              <a:off x="668" y="2995"/>
              <a:ext cx="279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Какая часть флага Украины голубая?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grpSp>
        <p:nvGrpSpPr>
          <p:cNvPr id="16" name="Group 48"/>
          <p:cNvGrpSpPr>
            <a:grpSpLocks/>
          </p:cNvGrpSpPr>
          <p:nvPr/>
        </p:nvGrpSpPr>
        <p:grpSpPr bwMode="auto">
          <a:xfrm>
            <a:off x="211138" y="4452938"/>
            <a:ext cx="4508500" cy="304800"/>
            <a:chOff x="480" y="3236"/>
            <a:chExt cx="2840" cy="192"/>
          </a:xfrm>
        </p:grpSpPr>
        <p:sp>
          <p:nvSpPr>
            <p:cNvPr id="8241" name="Rectangle 49"/>
            <p:cNvSpPr>
              <a:spLocks noChangeArrowheads="1"/>
            </p:cNvSpPr>
            <p:nvPr/>
          </p:nvSpPr>
          <p:spPr bwMode="auto">
            <a:xfrm>
              <a:off x="480" y="3236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3)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2" name="Rectangle 50"/>
            <p:cNvSpPr>
              <a:spLocks noChangeArrowheads="1"/>
            </p:cNvSpPr>
            <p:nvPr/>
          </p:nvSpPr>
          <p:spPr bwMode="auto">
            <a:xfrm>
              <a:off x="598" y="3236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 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3" name="Rectangle 51"/>
            <p:cNvSpPr>
              <a:spLocks noChangeArrowheads="1"/>
            </p:cNvSpPr>
            <p:nvPr/>
          </p:nvSpPr>
          <p:spPr bwMode="auto">
            <a:xfrm>
              <a:off x="668" y="3236"/>
              <a:ext cx="26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Какая часть флага Бельгии черная?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211138" y="4949825"/>
            <a:ext cx="4835525" cy="304800"/>
            <a:chOff x="480" y="3437"/>
            <a:chExt cx="3046" cy="192"/>
          </a:xfrm>
        </p:grpSpPr>
        <p:sp>
          <p:nvSpPr>
            <p:cNvPr id="8238" name="Rectangle 53"/>
            <p:cNvSpPr>
              <a:spLocks noChangeArrowheads="1"/>
            </p:cNvSpPr>
            <p:nvPr/>
          </p:nvSpPr>
          <p:spPr bwMode="auto">
            <a:xfrm>
              <a:off x="480" y="3437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4)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39" name="Rectangle 54"/>
            <p:cNvSpPr>
              <a:spLocks noChangeArrowheads="1"/>
            </p:cNvSpPr>
            <p:nvPr/>
          </p:nvSpPr>
          <p:spPr bwMode="auto">
            <a:xfrm>
              <a:off x="598" y="3437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 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40" name="Rectangle 55"/>
            <p:cNvSpPr>
              <a:spLocks noChangeArrowheads="1"/>
            </p:cNvSpPr>
            <p:nvPr/>
          </p:nvSpPr>
          <p:spPr bwMode="auto">
            <a:xfrm>
              <a:off x="668" y="3437"/>
              <a:ext cx="28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Какая часть флага Маврикия зеленая?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grpSp>
        <p:nvGrpSpPr>
          <p:cNvPr id="18" name="Group 56"/>
          <p:cNvGrpSpPr>
            <a:grpSpLocks/>
          </p:cNvGrpSpPr>
          <p:nvPr/>
        </p:nvGrpSpPr>
        <p:grpSpPr bwMode="auto">
          <a:xfrm>
            <a:off x="211138" y="5370513"/>
            <a:ext cx="4313237" cy="609600"/>
            <a:chOff x="480" y="3687"/>
            <a:chExt cx="2717" cy="384"/>
          </a:xfrm>
        </p:grpSpPr>
        <p:sp>
          <p:nvSpPr>
            <p:cNvPr id="8234" name="Rectangle 57"/>
            <p:cNvSpPr>
              <a:spLocks noChangeArrowheads="1"/>
            </p:cNvSpPr>
            <p:nvPr/>
          </p:nvSpPr>
          <p:spPr bwMode="auto">
            <a:xfrm>
              <a:off x="480" y="3687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5)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35" name="Rectangle 58"/>
            <p:cNvSpPr>
              <a:spLocks noChangeArrowheads="1"/>
            </p:cNvSpPr>
            <p:nvPr/>
          </p:nvSpPr>
          <p:spPr bwMode="auto">
            <a:xfrm>
              <a:off x="598" y="3688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 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36" name="Rectangle 59"/>
            <p:cNvSpPr>
              <a:spLocks noChangeArrowheads="1"/>
            </p:cNvSpPr>
            <p:nvPr/>
          </p:nvSpPr>
          <p:spPr bwMode="auto">
            <a:xfrm>
              <a:off x="668" y="3687"/>
              <a:ext cx="2529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На каких флагах красным цветом 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закрашены одинаковые части?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37" name="Rectangle 60"/>
            <p:cNvSpPr>
              <a:spLocks noChangeArrowheads="1"/>
            </p:cNvSpPr>
            <p:nvPr/>
          </p:nvSpPr>
          <p:spPr bwMode="auto">
            <a:xfrm>
              <a:off x="598" y="3688"/>
              <a:ext cx="4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 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grpSp>
        <p:nvGrpSpPr>
          <p:cNvPr id="19" name="Group 61"/>
          <p:cNvGrpSpPr>
            <a:grpSpLocks/>
          </p:cNvGrpSpPr>
          <p:nvPr/>
        </p:nvGrpSpPr>
        <p:grpSpPr bwMode="auto">
          <a:xfrm>
            <a:off x="211138" y="6097588"/>
            <a:ext cx="5060950" cy="609600"/>
            <a:chOff x="480" y="3886"/>
            <a:chExt cx="3188" cy="384"/>
          </a:xfrm>
        </p:grpSpPr>
        <p:sp>
          <p:nvSpPr>
            <p:cNvPr id="8232" name="Rectangle 62"/>
            <p:cNvSpPr>
              <a:spLocks noChangeArrowheads="1"/>
            </p:cNvSpPr>
            <p:nvPr/>
          </p:nvSpPr>
          <p:spPr bwMode="auto">
            <a:xfrm>
              <a:off x="480" y="3888"/>
              <a:ext cx="13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6)</a:t>
              </a:r>
              <a:endParaRPr lang="ru-RU" sz="2000" b="1">
                <a:latin typeface="Times New Roman" pitchFamily="18" charset="0"/>
              </a:endParaRPr>
            </a:p>
          </p:txBody>
        </p:sp>
        <p:sp>
          <p:nvSpPr>
            <p:cNvPr id="8233" name="Rectangle 63"/>
            <p:cNvSpPr>
              <a:spLocks noChangeArrowheads="1"/>
            </p:cNvSpPr>
            <p:nvPr/>
          </p:nvSpPr>
          <p:spPr bwMode="auto">
            <a:xfrm>
              <a:off x="668" y="3886"/>
              <a:ext cx="300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На каком флаге красным цветом 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  <a:latin typeface="Times New Roman" pitchFamily="18" charset="0"/>
                </a:rPr>
                <a:t>закрашена наибольшая часть? А белым?</a:t>
              </a:r>
              <a:endParaRPr lang="ru-RU" sz="2000" b="1">
                <a:latin typeface="Times New Roman" pitchFamily="18" charset="0"/>
              </a:endParaRPr>
            </a:p>
          </p:txBody>
        </p:sp>
      </p:grpSp>
      <p:sp>
        <p:nvSpPr>
          <p:cNvPr id="5210" name="Text Box 90"/>
          <p:cNvSpPr txBox="1">
            <a:spLocks noChangeArrowheads="1"/>
          </p:cNvSpPr>
          <p:nvPr/>
        </p:nvSpPr>
        <p:spPr bwMode="auto">
          <a:xfrm>
            <a:off x="0" y="260350"/>
            <a:ext cx="890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</a:rPr>
              <a:t>Каждый флаг разделен на несколько равных частей </a:t>
            </a:r>
          </a:p>
        </p:txBody>
      </p:sp>
      <p:sp>
        <p:nvSpPr>
          <p:cNvPr id="5211" name="Rectangle 91"/>
          <p:cNvSpPr>
            <a:spLocks noChangeArrowheads="1"/>
          </p:cNvSpPr>
          <p:nvPr/>
        </p:nvSpPr>
        <p:spPr bwMode="auto">
          <a:xfrm>
            <a:off x="3209925" y="3246438"/>
            <a:ext cx="2725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b="1"/>
              <a:t>Ответьте на вопросы: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4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9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4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9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4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39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4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0" grpId="0" build="allAtOnce" autoUpdateAnimBg="0"/>
      <p:bldP spid="52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AutoShape 7"/>
          <p:cNvSpPr>
            <a:spLocks noGrp="1" noChangeArrowheads="1"/>
          </p:cNvSpPr>
          <p:nvPr>
            <p:ph type="title"/>
          </p:nvPr>
        </p:nvSpPr>
        <p:spPr>
          <a:xfrm>
            <a:off x="776288" y="398463"/>
            <a:ext cx="7924800" cy="4619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i="1" smtClean="0">
                <a:solidFill>
                  <a:srgbClr val="FF6600"/>
                </a:solidFill>
                <a:latin typeface="Times New Roman" pitchFamily="18" charset="0"/>
              </a:rPr>
              <a:t>«Марш-бросок  -  составь слово»</a:t>
            </a:r>
            <a:r>
              <a:rPr lang="ru-RU" sz="3200" smtClean="0"/>
              <a:t> </a:t>
            </a:r>
          </a:p>
        </p:txBody>
      </p:sp>
      <p:sp>
        <p:nvSpPr>
          <p:cNvPr id="51209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33CC"/>
                </a:solidFill>
              </a:rPr>
              <a:t>Л Е Н Т А   О Т В Е Т О В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                             	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dirty="0" smtClean="0"/>
              <a:t>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        </a:t>
            </a:r>
            <a:r>
              <a:rPr lang="ru-RU" sz="2400" dirty="0" smtClean="0"/>
              <a:t>Л     М    </a:t>
            </a:r>
            <a:r>
              <a:rPr lang="en-US" sz="2400" dirty="0" smtClean="0"/>
              <a:t>   </a:t>
            </a:r>
            <a:r>
              <a:rPr lang="ru-RU" sz="2400" dirty="0" smtClean="0"/>
              <a:t>У     </a:t>
            </a:r>
            <a:r>
              <a:rPr lang="en-US" sz="2400" dirty="0" smtClean="0"/>
              <a:t>   </a:t>
            </a:r>
            <a:r>
              <a:rPr lang="ru-RU" sz="2400" dirty="0" smtClean="0"/>
              <a:t> О    </a:t>
            </a:r>
            <a:r>
              <a:rPr lang="en-US" sz="2400" dirty="0" smtClean="0"/>
              <a:t> </a:t>
            </a:r>
            <a:r>
              <a:rPr lang="ru-RU" sz="2400" dirty="0" smtClean="0"/>
              <a:t>Р      </a:t>
            </a:r>
            <a:r>
              <a:rPr lang="en-US" sz="2400" dirty="0" smtClean="0"/>
              <a:t>  </a:t>
            </a:r>
            <a:r>
              <a:rPr lang="ru-RU" sz="2400" dirty="0" smtClean="0"/>
              <a:t>Д     И    </a:t>
            </a:r>
            <a:r>
              <a:rPr lang="en-US" sz="2400" dirty="0" smtClean="0"/>
              <a:t>  </a:t>
            </a:r>
            <a:r>
              <a:rPr lang="ru-RU" sz="2400" dirty="0" smtClean="0"/>
              <a:t>Ц   </a:t>
            </a:r>
            <a:r>
              <a:rPr lang="en-US" sz="2400" dirty="0" smtClean="0"/>
              <a:t>  </a:t>
            </a:r>
            <a:r>
              <a:rPr lang="ru-RU" sz="2400" dirty="0" smtClean="0"/>
              <a:t> К   </a:t>
            </a:r>
            <a:r>
              <a:rPr lang="en-US" sz="2400" dirty="0" smtClean="0"/>
              <a:t> </a:t>
            </a:r>
            <a:r>
              <a:rPr lang="ru-RU" sz="2400" dirty="0" smtClean="0"/>
              <a:t> Е</a:t>
            </a:r>
          </a:p>
        </p:txBody>
      </p:sp>
      <p:graphicFrame>
        <p:nvGraphicFramePr>
          <p:cNvPr id="51217" name="Object 17"/>
          <p:cNvGraphicFramePr>
            <a:graphicFrameLocks noChangeAspect="1"/>
          </p:cNvGraphicFramePr>
          <p:nvPr/>
        </p:nvGraphicFramePr>
        <p:xfrm>
          <a:off x="1277938" y="896938"/>
          <a:ext cx="763587" cy="803275"/>
        </p:xfrm>
        <a:graphic>
          <a:graphicData uri="http://schemas.openxmlformats.org/presentationml/2006/ole">
            <p:oleObj spid="_x0000_s12290" name="Формула" r:id="rId3" imgW="368140" imgH="393529" progId="">
              <p:embed/>
            </p:oleObj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2359025" y="931863"/>
          <a:ext cx="796925" cy="725487"/>
        </p:xfrm>
        <a:graphic>
          <a:graphicData uri="http://schemas.openxmlformats.org/presentationml/2006/ole">
            <p:oleObj spid="_x0000_s12291" name="Формула" r:id="rId4" imgW="431613" imgH="393529" progId="">
              <p:embed/>
            </p:oleObj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3486150" y="979488"/>
          <a:ext cx="696913" cy="665162"/>
        </p:xfrm>
        <a:graphic>
          <a:graphicData uri="http://schemas.openxmlformats.org/presentationml/2006/ole">
            <p:oleObj spid="_x0000_s12292" name="Формула" r:id="rId5" imgW="406048" imgH="393359" progId="">
              <p:embed/>
            </p:oleObj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4524375" y="1006475"/>
          <a:ext cx="842963" cy="652463"/>
        </p:xfrm>
        <a:graphic>
          <a:graphicData uri="http://schemas.openxmlformats.org/presentationml/2006/ole">
            <p:oleObj spid="_x0000_s12293" name="Формула" r:id="rId6" imgW="507780" imgH="393529" progId="">
              <p:embed/>
            </p:oleObj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5573713" y="995363"/>
          <a:ext cx="666750" cy="666750"/>
        </p:xfrm>
        <a:graphic>
          <a:graphicData uri="http://schemas.openxmlformats.org/presentationml/2006/ole">
            <p:oleObj spid="_x0000_s12294" name="Формула" r:id="rId7" imgW="393529" imgH="393529" progId="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6575425" y="1012825"/>
          <a:ext cx="631825" cy="663575"/>
        </p:xfrm>
        <a:graphic>
          <a:graphicData uri="http://schemas.openxmlformats.org/presentationml/2006/ole">
            <p:oleObj spid="_x0000_s12295" name="Формула" r:id="rId8" imgW="368140" imgH="393529" progId="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7693025" y="969963"/>
          <a:ext cx="633413" cy="665162"/>
        </p:xfrm>
        <a:graphic>
          <a:graphicData uri="http://schemas.openxmlformats.org/presentationml/2006/ole">
            <p:oleObj spid="_x0000_s12296" name="Формула" r:id="rId9" imgW="368140" imgH="393529" progId="">
              <p:embed/>
            </p:oleObj>
          </a:graphicData>
        </a:graphic>
      </p:graphicFrame>
      <p:sp>
        <p:nvSpPr>
          <p:cNvPr id="2069" name="Rectangle 18"/>
          <p:cNvSpPr>
            <a:spLocks noChangeArrowheads="1"/>
          </p:cNvSpPr>
          <p:nvPr/>
        </p:nvSpPr>
        <p:spPr bwMode="auto">
          <a:xfrm>
            <a:off x="0" y="0"/>
            <a:ext cx="755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 b="1">
                <a:cs typeface="Times New Roman" pitchFamily="18" charset="0"/>
              </a:rPr>
              <a:t>          </a:t>
            </a:r>
            <a:endParaRPr lang="ru-RU"/>
          </a:p>
        </p:txBody>
      </p:sp>
      <p:sp>
        <p:nvSpPr>
          <p:cNvPr id="2070" name="Rectangle 19"/>
          <p:cNvSpPr>
            <a:spLocks noChangeArrowheads="1"/>
          </p:cNvSpPr>
          <p:nvPr/>
        </p:nvSpPr>
        <p:spPr bwMode="auto">
          <a:xfrm>
            <a:off x="0" y="727075"/>
            <a:ext cx="812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      </a:t>
            </a:r>
            <a:endParaRPr lang="ru-RU"/>
          </a:p>
        </p:txBody>
      </p:sp>
      <p:sp>
        <p:nvSpPr>
          <p:cNvPr id="2071" name="Rectangle 20"/>
          <p:cNvSpPr>
            <a:spLocks noChangeArrowheads="1"/>
          </p:cNvSpPr>
          <p:nvPr/>
        </p:nvSpPr>
        <p:spPr bwMode="auto">
          <a:xfrm>
            <a:off x="0" y="1454150"/>
            <a:ext cx="86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       </a:t>
            </a:r>
            <a:endParaRPr lang="ru-RU"/>
          </a:p>
        </p:txBody>
      </p:sp>
      <p:sp>
        <p:nvSpPr>
          <p:cNvPr id="2072" name="Rectangle 21"/>
          <p:cNvSpPr>
            <a:spLocks noChangeArrowheads="1"/>
          </p:cNvSpPr>
          <p:nvPr/>
        </p:nvSpPr>
        <p:spPr bwMode="auto">
          <a:xfrm>
            <a:off x="0" y="2181225"/>
            <a:ext cx="641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   </a:t>
            </a:r>
            <a:endParaRPr lang="ru-RU"/>
          </a:p>
        </p:txBody>
      </p:sp>
      <p:sp>
        <p:nvSpPr>
          <p:cNvPr id="2073" name="Rectangle 22"/>
          <p:cNvSpPr>
            <a:spLocks noChangeArrowheads="1"/>
          </p:cNvSpPr>
          <p:nvPr/>
        </p:nvSpPr>
        <p:spPr bwMode="auto">
          <a:xfrm>
            <a:off x="4383088" y="1114425"/>
            <a:ext cx="731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</a:t>
            </a:r>
            <a:endParaRPr lang="ru-RU"/>
          </a:p>
        </p:txBody>
      </p:sp>
      <p:sp>
        <p:nvSpPr>
          <p:cNvPr id="2074" name="Rectangle 23"/>
          <p:cNvSpPr>
            <a:spLocks noChangeArrowheads="1"/>
          </p:cNvSpPr>
          <p:nvPr/>
        </p:nvSpPr>
        <p:spPr bwMode="auto">
          <a:xfrm>
            <a:off x="0" y="3635375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</a:t>
            </a:r>
            <a:endParaRPr lang="ru-RU"/>
          </a:p>
        </p:txBody>
      </p:sp>
      <p:sp>
        <p:nvSpPr>
          <p:cNvPr id="2075" name="Rectangle 24"/>
          <p:cNvSpPr>
            <a:spLocks noChangeArrowheads="1"/>
          </p:cNvSpPr>
          <p:nvPr/>
        </p:nvSpPr>
        <p:spPr bwMode="auto">
          <a:xfrm>
            <a:off x="0" y="4362450"/>
            <a:ext cx="527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cs typeface="Times New Roman" pitchFamily="18" charset="0"/>
              </a:rPr>
              <a:t>      </a:t>
            </a:r>
            <a:endParaRPr lang="ru-RU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2366963" y="4537075"/>
            <a:ext cx="3468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229100" algn="l"/>
              </a:tabLst>
            </a:pPr>
            <a:r>
              <a:rPr lang="ru-RU" sz="4000" b="1" i="1">
                <a:solidFill>
                  <a:srgbClr val="FF3300"/>
                </a:solidFill>
                <a:latin typeface="Edwardian Script ITC" pitchFamily="66" charset="0"/>
              </a:rPr>
              <a:t>МОЛОДЕЦ </a:t>
            </a:r>
          </a:p>
        </p:txBody>
      </p:sp>
      <p:graphicFrame>
        <p:nvGraphicFramePr>
          <p:cNvPr id="51235" name="Object 35"/>
          <p:cNvGraphicFramePr>
            <a:graphicFrameLocks noChangeAspect="1"/>
          </p:cNvGraphicFramePr>
          <p:nvPr/>
        </p:nvGraphicFramePr>
        <p:xfrm>
          <a:off x="1655763" y="3067050"/>
          <a:ext cx="320675" cy="657225"/>
        </p:xfrm>
        <a:graphic>
          <a:graphicData uri="http://schemas.openxmlformats.org/presentationml/2006/ole">
            <p:oleObj spid="_x0000_s12297" name="Формула" r:id="rId10" imgW="190417" imgH="393529" progId="">
              <p:embed/>
            </p:oleObj>
          </a:graphicData>
        </a:graphic>
      </p:graphicFrame>
      <p:graphicFrame>
        <p:nvGraphicFramePr>
          <p:cNvPr id="51234" name="Object 34"/>
          <p:cNvGraphicFramePr>
            <a:graphicFrameLocks noChangeAspect="1"/>
          </p:cNvGraphicFramePr>
          <p:nvPr/>
        </p:nvGraphicFramePr>
        <p:xfrm>
          <a:off x="2273300" y="3033713"/>
          <a:ext cx="423863" cy="723900"/>
        </p:xfrm>
        <a:graphic>
          <a:graphicData uri="http://schemas.openxmlformats.org/presentationml/2006/ole">
            <p:oleObj spid="_x0000_s12298" name="Формула" r:id="rId11" imgW="228600" imgH="393480" progId="">
              <p:embed/>
            </p:oleObj>
          </a:graphicData>
        </a:graphic>
      </p:graphicFrame>
      <p:graphicFrame>
        <p:nvGraphicFramePr>
          <p:cNvPr id="51233" name="Object 33"/>
          <p:cNvGraphicFramePr>
            <a:graphicFrameLocks noChangeAspect="1"/>
          </p:cNvGraphicFramePr>
          <p:nvPr/>
        </p:nvGraphicFramePr>
        <p:xfrm>
          <a:off x="2906713" y="3079750"/>
          <a:ext cx="471487" cy="666750"/>
        </p:xfrm>
        <a:graphic>
          <a:graphicData uri="http://schemas.openxmlformats.org/presentationml/2006/ole">
            <p:oleObj spid="_x0000_s12299" name="Формула" r:id="rId12" imgW="279279" imgH="393529" progId="">
              <p:embed/>
            </p:oleObj>
          </a:graphicData>
        </a:graphic>
      </p:graphicFrame>
      <p:graphicFrame>
        <p:nvGraphicFramePr>
          <p:cNvPr id="51232" name="Object 32"/>
          <p:cNvGraphicFramePr>
            <a:graphicFrameLocks noChangeAspect="1"/>
          </p:cNvGraphicFramePr>
          <p:nvPr/>
        </p:nvGraphicFramePr>
        <p:xfrm>
          <a:off x="3730625" y="3079750"/>
          <a:ext cx="334963" cy="652463"/>
        </p:xfrm>
        <a:graphic>
          <a:graphicData uri="http://schemas.openxmlformats.org/presentationml/2006/ole">
            <p:oleObj spid="_x0000_s12300" name="Формула" r:id="rId13" imgW="203112" imgH="393529" progId="">
              <p:embed/>
            </p:oleObj>
          </a:graphicData>
        </a:graphic>
      </p:graphicFrame>
      <p:graphicFrame>
        <p:nvGraphicFramePr>
          <p:cNvPr id="51231" name="Object 31"/>
          <p:cNvGraphicFramePr>
            <a:graphicFrameLocks noChangeAspect="1"/>
          </p:cNvGraphicFramePr>
          <p:nvPr/>
        </p:nvGraphicFramePr>
        <p:xfrm>
          <a:off x="4267200" y="3108325"/>
          <a:ext cx="384175" cy="655638"/>
        </p:xfrm>
        <a:graphic>
          <a:graphicData uri="http://schemas.openxmlformats.org/presentationml/2006/ole">
            <p:oleObj spid="_x0000_s12301" name="Формула" r:id="rId14" imgW="228501" imgH="393529" progId="">
              <p:embed/>
            </p:oleObj>
          </a:graphicData>
        </a:graphic>
      </p:graphicFrame>
      <p:graphicFrame>
        <p:nvGraphicFramePr>
          <p:cNvPr id="51230" name="Object 30"/>
          <p:cNvGraphicFramePr>
            <a:graphicFrameLocks noChangeAspect="1"/>
          </p:cNvGraphicFramePr>
          <p:nvPr/>
        </p:nvGraphicFramePr>
        <p:xfrm>
          <a:off x="4956175" y="2997200"/>
          <a:ext cx="400050" cy="712788"/>
        </p:xfrm>
        <a:graphic>
          <a:graphicData uri="http://schemas.openxmlformats.org/presentationml/2006/ole">
            <p:oleObj spid="_x0000_s12302" name="Формула" r:id="rId15" imgW="215713" imgH="393359" progId="">
              <p:embed/>
            </p:oleObj>
          </a:graphicData>
        </a:graphic>
      </p:graphicFrame>
      <p:graphicFrame>
        <p:nvGraphicFramePr>
          <p:cNvPr id="51229" name="Object 29"/>
          <p:cNvGraphicFramePr>
            <a:graphicFrameLocks noChangeAspect="1"/>
          </p:cNvGraphicFramePr>
          <p:nvPr/>
        </p:nvGraphicFramePr>
        <p:xfrm>
          <a:off x="5559425" y="3043238"/>
          <a:ext cx="396875" cy="677862"/>
        </p:xfrm>
        <a:graphic>
          <a:graphicData uri="http://schemas.openxmlformats.org/presentationml/2006/ole">
            <p:oleObj spid="_x0000_s12303" name="Формула" r:id="rId16" imgW="228501" imgH="393529" progId="">
              <p:embed/>
            </p:oleObj>
          </a:graphicData>
        </a:graphic>
      </p:graphicFrame>
      <p:graphicFrame>
        <p:nvGraphicFramePr>
          <p:cNvPr id="51228" name="Object 28"/>
          <p:cNvGraphicFramePr>
            <a:graphicFrameLocks noChangeAspect="1"/>
          </p:cNvGraphicFramePr>
          <p:nvPr/>
        </p:nvGraphicFramePr>
        <p:xfrm>
          <a:off x="6203950" y="3087688"/>
          <a:ext cx="247650" cy="636587"/>
        </p:xfrm>
        <a:graphic>
          <a:graphicData uri="http://schemas.openxmlformats.org/presentationml/2006/ole">
            <p:oleObj spid="_x0000_s12304" name="Формула" r:id="rId17" imgW="152334" imgH="393529" progId="">
              <p:embed/>
            </p:oleObj>
          </a:graphicData>
        </a:graphic>
      </p:graphicFrame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6745288" y="3044825"/>
          <a:ext cx="249237" cy="681038"/>
        </p:xfrm>
        <a:graphic>
          <a:graphicData uri="http://schemas.openxmlformats.org/presentationml/2006/ole">
            <p:oleObj spid="_x0000_s12305" name="Формула" r:id="rId18" imgW="139639" imgH="393529" progId="">
              <p:embed/>
            </p:oleObj>
          </a:graphicData>
        </a:graphic>
      </p:graphicFrame>
      <p:graphicFrame>
        <p:nvGraphicFramePr>
          <p:cNvPr id="51226" name="Object 26"/>
          <p:cNvGraphicFramePr>
            <a:graphicFrameLocks noChangeAspect="1"/>
          </p:cNvGraphicFramePr>
          <p:nvPr/>
        </p:nvGraphicFramePr>
        <p:xfrm>
          <a:off x="7232650" y="3016250"/>
          <a:ext cx="403225" cy="719138"/>
        </p:xfrm>
        <a:graphic>
          <a:graphicData uri="http://schemas.openxmlformats.org/presentationml/2006/ole">
            <p:oleObj spid="_x0000_s12306" name="Формула" r:id="rId19" imgW="215713" imgH="393359" progId="">
              <p:embed/>
            </p:oleObj>
          </a:graphicData>
        </a:graphic>
      </p:graphicFrame>
      <p:sp>
        <p:nvSpPr>
          <p:cNvPr id="2077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78" name="Rectangle 37"/>
          <p:cNvSpPr>
            <a:spLocks noChangeArrowheads="1"/>
          </p:cNvSpPr>
          <p:nvPr/>
        </p:nvSpPr>
        <p:spPr bwMode="auto">
          <a:xfrm>
            <a:off x="0" y="390525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  </a:t>
            </a:r>
            <a:endParaRPr lang="ru-RU"/>
          </a:p>
        </p:txBody>
      </p:sp>
      <p:sp>
        <p:nvSpPr>
          <p:cNvPr id="2079" name="Rectangle 38"/>
          <p:cNvSpPr>
            <a:spLocks noChangeArrowheads="1"/>
          </p:cNvSpPr>
          <p:nvPr/>
        </p:nvSpPr>
        <p:spPr bwMode="auto">
          <a:xfrm>
            <a:off x="0" y="1117600"/>
            <a:ext cx="412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 </a:t>
            </a:r>
            <a:endParaRPr lang="ru-RU"/>
          </a:p>
        </p:txBody>
      </p:sp>
      <p:sp>
        <p:nvSpPr>
          <p:cNvPr id="2080" name="Rectangle 39"/>
          <p:cNvSpPr>
            <a:spLocks noChangeArrowheads="1"/>
          </p:cNvSpPr>
          <p:nvPr/>
        </p:nvSpPr>
        <p:spPr bwMode="auto">
          <a:xfrm>
            <a:off x="0" y="1844675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1" name="Rectangle 40"/>
          <p:cNvSpPr>
            <a:spLocks noChangeArrowheads="1"/>
          </p:cNvSpPr>
          <p:nvPr/>
        </p:nvSpPr>
        <p:spPr bwMode="auto">
          <a:xfrm>
            <a:off x="0" y="2571750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2" name="Rectangle 41"/>
          <p:cNvSpPr>
            <a:spLocks noChangeArrowheads="1"/>
          </p:cNvSpPr>
          <p:nvPr/>
        </p:nvSpPr>
        <p:spPr bwMode="auto">
          <a:xfrm>
            <a:off x="0" y="3298825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3" name="Rectangle 42"/>
          <p:cNvSpPr>
            <a:spLocks noChangeArrowheads="1"/>
          </p:cNvSpPr>
          <p:nvPr/>
        </p:nvSpPr>
        <p:spPr bwMode="auto">
          <a:xfrm>
            <a:off x="0" y="4025900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4" name="Rectangle 43"/>
          <p:cNvSpPr>
            <a:spLocks noChangeArrowheads="1"/>
          </p:cNvSpPr>
          <p:nvPr/>
        </p:nvSpPr>
        <p:spPr bwMode="auto">
          <a:xfrm>
            <a:off x="0" y="4752975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5" name="Rectangle 44"/>
          <p:cNvSpPr>
            <a:spLocks noChangeArrowheads="1"/>
          </p:cNvSpPr>
          <p:nvPr/>
        </p:nvSpPr>
        <p:spPr bwMode="auto">
          <a:xfrm>
            <a:off x="0" y="5480050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  </a:t>
            </a:r>
            <a:endParaRPr lang="ru-RU"/>
          </a:p>
        </p:txBody>
      </p:sp>
      <p:sp>
        <p:nvSpPr>
          <p:cNvPr id="2086" name="Rectangle 45"/>
          <p:cNvSpPr>
            <a:spLocks noChangeArrowheads="1"/>
          </p:cNvSpPr>
          <p:nvPr/>
        </p:nvSpPr>
        <p:spPr bwMode="auto">
          <a:xfrm>
            <a:off x="0" y="6207125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>
                <a:cs typeface="Times New Roman" pitchFamily="18" charset="0"/>
              </a:rPr>
              <a:t>   </a:t>
            </a:r>
            <a:endParaRPr lang="ru-RU"/>
          </a:p>
        </p:txBody>
      </p:sp>
      <p:sp>
        <p:nvSpPr>
          <p:cNvPr id="2087" name="Rectangle 46"/>
          <p:cNvSpPr>
            <a:spLocks noChangeArrowheads="1"/>
          </p:cNvSpPr>
          <p:nvPr/>
        </p:nvSpPr>
        <p:spPr bwMode="auto">
          <a:xfrm>
            <a:off x="0" y="6934200"/>
            <a:ext cx="2222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/>
              <a:t> </a:t>
            </a:r>
            <a:endParaRPr lang="ru-RU"/>
          </a:p>
        </p:txBody>
      </p:sp>
      <p:pic>
        <p:nvPicPr>
          <p:cNvPr id="51248" name="Picture 48" descr="PE01821_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454775" y="4046538"/>
            <a:ext cx="2476500" cy="281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51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51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95536" y="1268760"/>
            <a:ext cx="4038600" cy="460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1 вариант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4038600" cy="4606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2 вариант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536281" y="1577292"/>
            <a:ext cx="35719" cy="4500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1700808"/>
            <a:ext cx="4104456" cy="24482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Найдите значение выражений:</a:t>
            </a:r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r>
              <a:rPr lang="ru-RU" sz="2000" dirty="0" smtClean="0"/>
              <a:t>Детская передача по телевидению длилась         ч, а телефильм шел в         раза  дольше. Сколько времени шли детская передача и телефильм вместе? На сколько дольше шел фильм, чем детская передача?</a:t>
            </a:r>
            <a:endParaRPr lang="ru-RU" sz="2000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203848" y="3861048"/>
          <a:ext cx="389632" cy="393700"/>
        </p:xfrm>
        <a:graphic>
          <a:graphicData uri="http://schemas.openxmlformats.org/presentationml/2006/ole">
            <p:oleObj spid="_x0000_s13319" name="Формула" r:id="rId3" imgW="203040" imgH="393480" progId="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652120" y="3789040"/>
          <a:ext cx="308909" cy="563305"/>
        </p:xfrm>
        <a:graphic>
          <a:graphicData uri="http://schemas.openxmlformats.org/presentationml/2006/ole">
            <p:oleObj spid="_x0000_s13320" name="Формула" r:id="rId4" imgW="215640" imgH="393480" progId="">
              <p:embed/>
            </p:oleObj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627784" y="4077072"/>
          <a:ext cx="448940" cy="513074"/>
        </p:xfrm>
        <a:graphic>
          <a:graphicData uri="http://schemas.openxmlformats.org/presentationml/2006/ole">
            <p:oleObj spid="_x0000_s13321" name="Формула" r:id="rId5" imgW="177480" imgH="203040" progId="">
              <p:embed/>
            </p:oleObj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9" y="2060848"/>
            <a:ext cx="4032447" cy="673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3" y="2708920"/>
            <a:ext cx="338924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4788024" y="1700808"/>
            <a:ext cx="4104456" cy="24482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Найдите значение выражений:</a:t>
            </a:r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endParaRPr lang="ru-RU" sz="2000" dirty="0"/>
          </a:p>
          <a:p>
            <a:pPr marL="342900" indent="-342900">
              <a:buAutoNum type="arabicPeriod"/>
            </a:pPr>
            <a:r>
              <a:rPr lang="ru-RU" sz="2000" dirty="0" smtClean="0"/>
              <a:t>От станции А до станции В поезд шел        ч, а от станции В до станции С он шел в         раза дольше.  Сколько времени  шел поезд от станции А до станции С? На сколько дольше шел поезд от В до С, чем от А до В?</a:t>
            </a:r>
            <a:endParaRPr lang="ru-RU" sz="2000" dirty="0"/>
          </a:p>
        </p:txBody>
      </p:sp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1988840"/>
            <a:ext cx="3913634" cy="65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60032" y="2636912"/>
            <a:ext cx="2853308" cy="786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7308304" y="4077072"/>
          <a:ext cx="448940" cy="513074"/>
        </p:xfrm>
        <a:graphic>
          <a:graphicData uri="http://schemas.openxmlformats.org/presentationml/2006/ole">
            <p:oleObj spid="_x0000_s13327" name="Формула" r:id="rId10" imgW="177480" imgH="203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МОЗГОКРУТ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331640" y="1844824"/>
          <a:ext cx="4423344" cy="1008112"/>
        </p:xfrm>
        <a:graphic>
          <a:graphicData uri="http://schemas.openxmlformats.org/presentationml/2006/ole">
            <p:oleObj spid="_x0000_s37894" name="Формула" r:id="rId3" imgW="1701800" imgH="393700" progId="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683568" y="3789040"/>
          <a:ext cx="5628959" cy="1008109"/>
        </p:xfrm>
        <a:graphic>
          <a:graphicData uri="http://schemas.openxmlformats.org/presentationml/2006/ole">
            <p:oleObj spid="_x0000_s37893" name="Формула" r:id="rId4" imgW="2171700" imgH="393700" progId="">
              <p:embed/>
            </p:oleObj>
          </a:graphicData>
        </a:graphic>
      </p:graphicFrame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23528" y="1988840"/>
            <a:ext cx="36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08500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179512" y="3861048"/>
            <a:ext cx="36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4508500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214313" y="428625"/>
            <a:ext cx="8715375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</a:p>
          <a:p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8" y="1143000"/>
            <a:ext cx="8286750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i="1" dirty="0">
                <a:latin typeface="+mn-lt"/>
              </a:rPr>
              <a:t>Достигли ли мы цели урока?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i="1" dirty="0">
                <a:solidFill>
                  <a:srgbClr val="FF0066"/>
                </a:solidFill>
                <a:latin typeface="+mn-lt"/>
              </a:rPr>
              <a:t>За что ты можешь себя   </a:t>
            </a:r>
            <a:r>
              <a:rPr lang="ru-RU" sz="3200" b="1" i="1" dirty="0">
                <a:solidFill>
                  <a:srgbClr val="FF0066"/>
                </a:solidFill>
                <a:latin typeface="+mn-lt"/>
              </a:rPr>
              <a:t>ПОХВАЛИТЬ?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i="1" dirty="0">
                <a:solidFill>
                  <a:srgbClr val="0000CC"/>
                </a:solidFill>
                <a:latin typeface="+mn-lt"/>
              </a:rPr>
              <a:t> Что тебе УДАЛОСЬ на уроке?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i="1" dirty="0">
                <a:solidFill>
                  <a:srgbClr val="008000"/>
                </a:solidFill>
                <a:latin typeface="+mn-lt"/>
              </a:rPr>
              <a:t> Над чем еще нужно  ПОРАБОТАТЬ?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3200" b="1" i="1" dirty="0">
                <a:solidFill>
                  <a:srgbClr val="FFFF00"/>
                </a:solidFill>
                <a:latin typeface="+mn-lt"/>
              </a:rPr>
              <a:t>Зачем нам НУЖЕН был этот урок?</a:t>
            </a:r>
            <a:endParaRPr lang="ru-RU" sz="3200" i="1" dirty="0">
              <a:solidFill>
                <a:srgbClr val="FFFF00"/>
              </a:solidFill>
              <a:latin typeface="+mn-lt"/>
            </a:endParaRPr>
          </a:p>
        </p:txBody>
      </p:sp>
      <p:grpSp>
        <p:nvGrpSpPr>
          <p:cNvPr id="2" name="Группа 4"/>
          <p:cNvGrpSpPr>
            <a:grpSpLocks/>
          </p:cNvGrpSpPr>
          <p:nvPr/>
        </p:nvGrpSpPr>
        <p:grpSpPr bwMode="auto">
          <a:xfrm>
            <a:off x="714375" y="4929188"/>
            <a:ext cx="6400800" cy="1423987"/>
            <a:chOff x="642910" y="3071810"/>
            <a:chExt cx="6400800" cy="1423990"/>
          </a:xfrm>
        </p:grpSpPr>
        <p:sp>
          <p:nvSpPr>
            <p:cNvPr id="20488" name="Text Box 20"/>
            <p:cNvSpPr txBox="1">
              <a:spLocks noChangeArrowheads="1"/>
            </p:cNvSpPr>
            <p:nvPr/>
          </p:nvSpPr>
          <p:spPr bwMode="auto">
            <a:xfrm>
              <a:off x="838200" y="3071810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/>
                <a:t>0</a:t>
              </a:r>
            </a:p>
          </p:txBody>
        </p:sp>
        <p:sp>
          <p:nvSpPr>
            <p:cNvPr id="20489" name="Text Box 21"/>
            <p:cNvSpPr txBox="1">
              <a:spLocks noChangeArrowheads="1"/>
            </p:cNvSpPr>
            <p:nvPr/>
          </p:nvSpPr>
          <p:spPr bwMode="auto">
            <a:xfrm>
              <a:off x="3714744" y="3071810"/>
              <a:ext cx="4667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/>
                <a:t>1</a:t>
              </a:r>
            </a:p>
          </p:txBody>
        </p:sp>
        <p:grpSp>
          <p:nvGrpSpPr>
            <p:cNvPr id="4" name="Группа 22"/>
            <p:cNvGrpSpPr>
              <a:grpSpLocks/>
            </p:cNvGrpSpPr>
            <p:nvPr/>
          </p:nvGrpSpPr>
          <p:grpSpPr bwMode="auto">
            <a:xfrm>
              <a:off x="642910" y="3429000"/>
              <a:ext cx="6400800" cy="1066800"/>
              <a:chOff x="685800" y="3429000"/>
              <a:chExt cx="6400800" cy="1066800"/>
            </a:xfrm>
          </p:grpSpPr>
          <p:pic>
            <p:nvPicPr>
              <p:cNvPr id="20497" name="Picture 19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85800" y="3429000"/>
                <a:ext cx="6400800" cy="1066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498" name="Text Box 23"/>
              <p:cNvSpPr txBox="1">
                <a:spLocks noChangeArrowheads="1"/>
              </p:cNvSpPr>
              <p:nvPr/>
            </p:nvSpPr>
            <p:spPr bwMode="auto">
              <a:xfrm>
                <a:off x="1066800" y="3505200"/>
                <a:ext cx="533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0,1</a:t>
                </a:r>
              </a:p>
            </p:txBody>
          </p:sp>
          <p:sp>
            <p:nvSpPr>
              <p:cNvPr id="20499" name="Text Box 24"/>
              <p:cNvSpPr txBox="1">
                <a:spLocks noChangeArrowheads="1"/>
              </p:cNvSpPr>
              <p:nvPr/>
            </p:nvSpPr>
            <p:spPr bwMode="auto">
              <a:xfrm>
                <a:off x="1371600" y="4114800"/>
                <a:ext cx="4572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0,2</a:t>
                </a:r>
              </a:p>
            </p:txBody>
          </p:sp>
          <p:sp>
            <p:nvSpPr>
              <p:cNvPr id="20500" name="Text Box 25"/>
              <p:cNvSpPr txBox="1">
                <a:spLocks noChangeArrowheads="1"/>
              </p:cNvSpPr>
              <p:nvPr/>
            </p:nvSpPr>
            <p:spPr bwMode="auto">
              <a:xfrm>
                <a:off x="1676400" y="3505200"/>
                <a:ext cx="533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0,3</a:t>
                </a:r>
              </a:p>
            </p:txBody>
          </p:sp>
          <p:sp>
            <p:nvSpPr>
              <p:cNvPr id="20501" name="Text Box 26"/>
              <p:cNvSpPr txBox="1">
                <a:spLocks noChangeArrowheads="1"/>
              </p:cNvSpPr>
              <p:nvPr/>
            </p:nvSpPr>
            <p:spPr bwMode="auto">
              <a:xfrm>
                <a:off x="2057400" y="4114800"/>
                <a:ext cx="533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0,4</a:t>
                </a:r>
              </a:p>
            </p:txBody>
          </p:sp>
          <p:sp>
            <p:nvSpPr>
              <p:cNvPr id="20502" name="Text Box 27"/>
              <p:cNvSpPr txBox="1">
                <a:spLocks noChangeArrowheads="1"/>
              </p:cNvSpPr>
              <p:nvPr/>
            </p:nvSpPr>
            <p:spPr bwMode="auto">
              <a:xfrm>
                <a:off x="2286000" y="3505200"/>
                <a:ext cx="6858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0,5</a:t>
                </a:r>
              </a:p>
            </p:txBody>
          </p:sp>
          <p:sp>
            <p:nvSpPr>
              <p:cNvPr id="20503" name="Text Box 28"/>
              <p:cNvSpPr txBox="1">
                <a:spLocks noChangeArrowheads="1"/>
              </p:cNvSpPr>
              <p:nvPr/>
            </p:nvSpPr>
            <p:spPr bwMode="auto">
              <a:xfrm>
                <a:off x="2667000" y="4114800"/>
                <a:ext cx="6858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0,6</a:t>
                </a:r>
              </a:p>
            </p:txBody>
          </p:sp>
          <p:sp>
            <p:nvSpPr>
              <p:cNvPr id="20504" name="Text Box 29"/>
              <p:cNvSpPr txBox="1">
                <a:spLocks noChangeArrowheads="1"/>
              </p:cNvSpPr>
              <p:nvPr/>
            </p:nvSpPr>
            <p:spPr bwMode="auto">
              <a:xfrm>
                <a:off x="2895600" y="3505200"/>
                <a:ext cx="4572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0,7</a:t>
                </a:r>
              </a:p>
            </p:txBody>
          </p:sp>
          <p:sp>
            <p:nvSpPr>
              <p:cNvPr id="20505" name="Text Box 30"/>
              <p:cNvSpPr txBox="1">
                <a:spLocks noChangeArrowheads="1"/>
              </p:cNvSpPr>
              <p:nvPr/>
            </p:nvSpPr>
            <p:spPr bwMode="auto">
              <a:xfrm>
                <a:off x="3200400" y="4114800"/>
                <a:ext cx="4572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0,8</a:t>
                </a:r>
              </a:p>
            </p:txBody>
          </p:sp>
          <p:sp>
            <p:nvSpPr>
              <p:cNvPr id="20506" name="Text Box 31"/>
              <p:cNvSpPr txBox="1">
                <a:spLocks noChangeArrowheads="1"/>
              </p:cNvSpPr>
              <p:nvPr/>
            </p:nvSpPr>
            <p:spPr bwMode="auto">
              <a:xfrm>
                <a:off x="3352800" y="3505200"/>
                <a:ext cx="4572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1200"/>
                  <a:t>0,9</a:t>
                </a:r>
              </a:p>
            </p:txBody>
          </p:sp>
        </p:grpSp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457920" y="3505200"/>
              <a:ext cx="144" cy="381000"/>
              <a:chOff x="720" y="3456"/>
              <a:chExt cx="144" cy="240"/>
            </a:xfrm>
          </p:grpSpPr>
          <p:sp>
            <p:nvSpPr>
              <p:cNvPr id="20495" name="Line 33"/>
              <p:cNvSpPr>
                <a:spLocks noChangeShapeType="1"/>
              </p:cNvSpPr>
              <p:nvPr/>
            </p:nvSpPr>
            <p:spPr bwMode="auto">
              <a:xfrm>
                <a:off x="720" y="345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6" name="AutoShape 34"/>
              <p:cNvSpPr>
                <a:spLocks noChangeArrowheads="1"/>
              </p:cNvSpPr>
              <p:nvPr/>
            </p:nvSpPr>
            <p:spPr bwMode="auto">
              <a:xfrm>
                <a:off x="720" y="3456"/>
                <a:ext cx="144" cy="96"/>
              </a:xfrm>
              <a:prstGeom prst="flowChartPunchedTap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2210520" y="3505200"/>
              <a:ext cx="144" cy="381000"/>
              <a:chOff x="720" y="3456"/>
              <a:chExt cx="144" cy="240"/>
            </a:xfrm>
          </p:grpSpPr>
          <p:sp>
            <p:nvSpPr>
              <p:cNvPr id="20493" name="Line 37"/>
              <p:cNvSpPr>
                <a:spLocks noChangeShapeType="1"/>
              </p:cNvSpPr>
              <p:nvPr/>
            </p:nvSpPr>
            <p:spPr bwMode="auto">
              <a:xfrm>
                <a:off x="720" y="3456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494" name="AutoShape 38"/>
              <p:cNvSpPr>
                <a:spLocks noChangeArrowheads="1"/>
              </p:cNvSpPr>
              <p:nvPr/>
            </p:nvSpPr>
            <p:spPr bwMode="auto">
              <a:xfrm>
                <a:off x="720" y="3456"/>
                <a:ext cx="144" cy="96"/>
              </a:xfrm>
              <a:prstGeom prst="flowChartPunchedTap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2000250" y="4357688"/>
            <a:ext cx="385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2060"/>
                </a:solidFill>
                <a:latin typeface="Bookman Old Style" pitchFamily="18" charset="0"/>
              </a:rPr>
              <a:t>Оцени свои знания!</a:t>
            </a:r>
          </a:p>
        </p:txBody>
      </p:sp>
      <p:sp>
        <p:nvSpPr>
          <p:cNvPr id="46" name="Выноска со стрелкой вниз 45"/>
          <p:cNvSpPr/>
          <p:nvPr/>
        </p:nvSpPr>
        <p:spPr>
          <a:xfrm>
            <a:off x="3000375" y="5357813"/>
            <a:ext cx="285750" cy="357187"/>
          </a:xfrm>
          <a:prstGeom prst="down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Выноска со стрелкой вниз 46"/>
          <p:cNvSpPr/>
          <p:nvPr/>
        </p:nvSpPr>
        <p:spPr>
          <a:xfrm>
            <a:off x="1785938" y="5357813"/>
            <a:ext cx="285750" cy="357187"/>
          </a:xfrm>
          <a:prstGeom prst="down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Franklin Gothic Heavy" pitchFamily="34" charset="0"/>
              </a:rPr>
              <a:t>Домашняя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№430</a:t>
            </a:r>
          </a:p>
          <a:p>
            <a:r>
              <a:rPr lang="ru-RU" dirty="0" smtClean="0"/>
              <a:t>Подготовится к изучению новой темы: Повторить правила умножения дробей, сложение и вычитание дробей с разными знаменателями.</a:t>
            </a:r>
          </a:p>
          <a:p>
            <a:r>
              <a:rPr lang="ru-RU" dirty="0" smtClean="0"/>
              <a:t>Повторить в тетради для правил «Проценты»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/>
          <a:lstStyle/>
          <a:p>
            <a:r>
              <a:rPr lang="ru-RU" dirty="0" smtClean="0"/>
              <a:t>Разгадайте ребус</a:t>
            </a:r>
            <a:endParaRPr lang="ru-RU" dirty="0"/>
          </a:p>
        </p:txBody>
      </p:sp>
      <p:pic>
        <p:nvPicPr>
          <p:cNvPr id="62466" name="Picture 2" descr="http://im7-tub-ru.yandex.net/i?id=466580319-65-72&amp;n=21"/>
          <p:cNvPicPr>
            <a:picLocks noChangeAspect="1" noChangeArrowheads="1"/>
          </p:cNvPicPr>
          <p:nvPr/>
        </p:nvPicPr>
        <p:blipFill>
          <a:blip r:embed="rId3" cstate="print"/>
          <a:srcRect l="1219" t="3376" r="4927" b="8844"/>
          <a:stretch>
            <a:fillRect/>
          </a:stretch>
        </p:blipFill>
        <p:spPr bwMode="auto">
          <a:xfrm>
            <a:off x="1691680" y="4221088"/>
            <a:ext cx="5544616" cy="1872208"/>
          </a:xfrm>
          <a:prstGeom prst="rect">
            <a:avLst/>
          </a:prstGeom>
          <a:noFill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/>
          <a:srcRect l="6832" t="36711" r="56860" b="41141"/>
          <a:stretch>
            <a:fillRect/>
          </a:stretch>
        </p:blipFill>
        <p:spPr bwMode="auto">
          <a:xfrm>
            <a:off x="1331640" y="1628800"/>
            <a:ext cx="6269280" cy="2150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464050" y="3232150"/>
          <a:ext cx="215900" cy="393700"/>
        </p:xfrm>
        <a:graphic>
          <a:graphicData uri="http://schemas.openxmlformats.org/presentationml/2006/ole">
            <p:oleObj spid="_x0000_s11267" name="Формула" r:id="rId5" imgW="215640" imgH="393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468560" y="2348880"/>
            <a:ext cx="8640960" cy="304698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УМНОЖЕНИЕ </a:t>
            </a:r>
          </a:p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ДРОБЕЙ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268760"/>
            <a:ext cx="8676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Анализ контрольных работ.</a:t>
            </a:r>
          </a:p>
          <a:p>
            <a:r>
              <a:rPr lang="ru-RU" sz="36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Работа над ошибками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975648" y="0"/>
            <a:ext cx="31683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18.11.2020Г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97033" y="265090"/>
            <a:ext cx="7239000" cy="1143001"/>
          </a:xfrm>
        </p:spPr>
        <p:txBody>
          <a:bodyPr lIns="45720" tIns="0" rIns="45720" bIns="0" anchor="b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800" b="1" i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Franklin Gothic Heavy" pitchFamily="34" charset="0"/>
              </a:rPr>
              <a:t>Сократите дроби: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4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700808"/>
            <a:ext cx="653849" cy="161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47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1700214"/>
            <a:ext cx="874762" cy="155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Rectangle 6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50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113" y="1700213"/>
            <a:ext cx="1180737" cy="149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9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53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901" y="1700214"/>
            <a:ext cx="983948" cy="1555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Rectangle 12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56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788" y="1700213"/>
            <a:ext cx="947129" cy="149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7" name="Rectangle 15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8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0259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650" y="1773239"/>
            <a:ext cx="917929" cy="1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0" name="Rectangle 18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61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63" name="Rectangle 21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64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66" name="Rectangle 24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67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69" name="Rectangle 27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0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72" name="Rectangle 30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3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74" name="Rectangle 33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0277" name="Rectangle 36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49372" y="433366"/>
            <a:ext cx="7239000" cy="1143000"/>
          </a:xfrm>
        </p:spPr>
        <p:txBody>
          <a:bodyPr lIns="45720" tIns="0" rIns="45720" bIns="0" anchor="b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800" b="1" i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Franklin Gothic Heavy" pitchFamily="34" charset="0"/>
              </a:rPr>
              <a:t>Представьте числа в виде неправильных дробей: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126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2060575"/>
            <a:ext cx="1123126" cy="129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74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1275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13" y="2060575"/>
            <a:ext cx="987223" cy="130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1277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1989138"/>
            <a:ext cx="923117" cy="129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Rectangle 16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9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1280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1989138"/>
            <a:ext cx="1410318" cy="141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1" name="Rectangle 19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82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1283" name="Picture 2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1916114"/>
            <a:ext cx="1311596" cy="141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4" name="Rectangle 2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85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87" name="Rectangle 2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88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90" name="Rectangle 28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91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93" name="Rectangle 31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94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1296" name="Rectangle 34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47664" y="404664"/>
            <a:ext cx="6192688" cy="1252526"/>
          </a:xfrm>
        </p:spPr>
        <p:txBody>
          <a:bodyPr lIns="45720" tIns="0" rIns="45720" bIns="0" anchor="b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200" b="1" i="1" kern="1200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Franklin Gothic Heavy" pitchFamily="34" charset="0"/>
              </a:rPr>
              <a:t>Выделите целую часть из дробей: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2298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1916113"/>
            <a:ext cx="658845" cy="163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2301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6" y="1989138"/>
            <a:ext cx="976826" cy="152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Rectangle 17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04" name="Rectangle 20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5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2306" name="Picture 2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1916113"/>
            <a:ext cx="1031027" cy="1630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Rectangle 23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8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09" name="Rectangle 26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10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2311" name="Picture 2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1989138"/>
            <a:ext cx="975621" cy="152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2" name="Rectangle 29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13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12314" name="Picture 3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650" y="1989138"/>
            <a:ext cx="641983" cy="1583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5" name="Rectangle 32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1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17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19" name="Rectangle 37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20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22" name="Rectangle 40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23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25" name="Rectangle 43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26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27" name="Rectangle 46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28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30" name="Rectangle 49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31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sp>
        <p:nvSpPr>
          <p:cNvPr id="12333" name="Rectangle 52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5128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Найди ошибку!</a:t>
            </a:r>
            <a:endParaRPr lang="ru-RU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768" y="1374518"/>
            <a:ext cx="8862298" cy="1559401"/>
          </a:xfrm>
          <a:prstGeom prst="rect">
            <a:avLst/>
          </a:prstGeom>
          <a:blipFill rotWithShape="1">
            <a:blip r:embed="rId2" cstate="print"/>
            <a:stretch>
              <a:fillRect l="-4746" b="-13672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149206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5128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Найди ошибку!</a:t>
            </a:r>
            <a:endParaRPr lang="ru-RU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69768" y="1374518"/>
                <a:ext cx="8594532" cy="40344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6600" b="1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ru-RU" sz="6600" b="1" i="1" smtClean="0">
                        <a:latin typeface="Cambria Math"/>
                        <a:ea typeface="Cambria Math"/>
                      </a:rPr>
                      <m:t>𝟏</m:t>
                    </m:r>
                    <m:f>
                      <m:fPr>
                        <m:ctrlPr>
                          <a:rPr lang="ru-RU" sz="66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num>
                      <m:den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ru-RU" sz="6600" b="1" i="1" dirty="0" smtClean="0">
                  <a:latin typeface="Cambria Math"/>
                  <a:ea typeface="Cambria Math"/>
                </a:endParaRPr>
              </a:p>
              <a:p>
                <a:endParaRPr lang="ru-RU" sz="6600" b="1" dirty="0" smtClean="0">
                  <a:ea typeface="Cambria Math"/>
                </a:endParaRPr>
              </a:p>
              <a:p>
                <a:r>
                  <a:rPr lang="ru-RU" sz="6600" b="1" dirty="0" smtClean="0">
                    <a:ea typeface="Cambria Math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𝟔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𝟐𝟕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6600" b="1" i="1" smtClean="0">
                        <a:latin typeface="Cambria Math"/>
                        <a:ea typeface="Cambria Math"/>
                      </a:rPr>
                      <m:t>𝟏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𝟏𝟑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𝟏𝟒</m:t>
                        </m:r>
                      </m:den>
                    </m:f>
                  </m:oMath>
                </a14:m>
                <a:endParaRPr lang="ru-RU" sz="66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68" y="1374518"/>
                <a:ext cx="8594532" cy="4034438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4894" b="-5589"/>
                </a:stretch>
              </a:blipFill>
            </p:spPr>
            <p:txBody>
              <a:bodyPr/>
              <a:lstStyle/>
              <a:p>
                <a:r>
                  <a:rPr lang="ru-RU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53705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51520" y="25128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dirty="0" smtClean="0">
                <a:solidFill>
                  <a:srgbClr val="C00000"/>
                </a:solidFill>
                <a:latin typeface="Bookman Old Style" pitchFamily="18" charset="0"/>
              </a:rPr>
              <a:t>Найди ошибку!</a:t>
            </a:r>
            <a:endParaRPr lang="ru-RU" b="1" i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69768" y="1374518"/>
                <a:ext cx="8594532" cy="40645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6600" b="1" dirty="0" smtClean="0">
                    <a:latin typeface="Cambria Math" pitchFamily="18" charset="0"/>
                    <a:ea typeface="Cambria Math" pitchFamily="18" charset="0"/>
                  </a:rPr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ru-RU" sz="6600" b="1" i="1" smtClean="0">
                        <a:latin typeface="Cambria Math"/>
                        <a:ea typeface="Cambria Math"/>
                      </a:rPr>
                      <m:t>𝟏</m:t>
                    </m:r>
                    <m:f>
                      <m:fPr>
                        <m:ctrlPr>
                          <a:rPr lang="ru-RU" sz="66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ru-RU" sz="6600" b="1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ru-RU" sz="6600" b="1" i="1" dirty="0" smtClean="0">
                  <a:latin typeface="Cambria Math"/>
                  <a:ea typeface="Cambria Math"/>
                </a:endParaRPr>
              </a:p>
              <a:p>
                <a:endParaRPr lang="ru-RU" sz="6600" b="1" i="1" dirty="0" smtClean="0"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sz="6600" b="1" i="1" dirty="0" smtClean="0">
                    <a:latin typeface="Cambria Math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𝟐𝟑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𝟖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𝟐𝟑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ru-RU" sz="6600" b="1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𝟒𝟔</m:t>
                        </m:r>
                      </m:num>
                      <m:den>
                        <m:r>
                          <a:rPr lang="ru-RU" sz="6600" b="1" i="1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  <m:r>
                      <a:rPr lang="ru-RU" sz="6600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6600" b="1" i="1" smtClean="0">
                        <a:latin typeface="Cambria Math"/>
                        <a:ea typeface="Cambria Math"/>
                      </a:rPr>
                      <m:t>𝟔</m:t>
                    </m:r>
                    <m:f>
                      <m:fPr>
                        <m:ctrlPr>
                          <a:rPr lang="ru-RU" sz="66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num>
                      <m:den>
                        <m:r>
                          <a:rPr lang="ru-RU" sz="6600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ru-RU" sz="66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68" y="1374518"/>
                <a:ext cx="8594532" cy="406457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48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44863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342900" indent="-342900">
          <a:buAutoNum type="arabicPeriod"/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424</Words>
  <Application>Microsoft Office PowerPoint</Application>
  <PresentationFormat>Экран (4:3)</PresentationFormat>
  <Paragraphs>128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Слайд 1</vt:lpstr>
      <vt:lpstr>Разгадайте ребус</vt:lpstr>
      <vt:lpstr>Слайд 3</vt:lpstr>
      <vt:lpstr>Сократите дроби:</vt:lpstr>
      <vt:lpstr>Представьте числа в виде неправильных дробей:</vt:lpstr>
      <vt:lpstr>Выделите целую часть из дробей:</vt:lpstr>
      <vt:lpstr>Слайд 7</vt:lpstr>
      <vt:lpstr>Слайд 8</vt:lpstr>
      <vt:lpstr>Слайд 9</vt:lpstr>
      <vt:lpstr> В записи решения найдите ошибки: </vt:lpstr>
      <vt:lpstr>В записи решения найдите ошибки:</vt:lpstr>
      <vt:lpstr>  Решение задачи </vt:lpstr>
      <vt:lpstr>Слайд 13</vt:lpstr>
      <vt:lpstr>Слайд 14</vt:lpstr>
      <vt:lpstr>«Марш-бросок  -  составь слово» </vt:lpstr>
      <vt:lpstr>Самостоятельная работа</vt:lpstr>
      <vt:lpstr>МОЗГОКРУТ</vt:lpstr>
      <vt:lpstr>Слайд 18</vt:lpstr>
      <vt:lpstr>Домашняя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df</dc:creator>
  <cp:lastModifiedBy>Admin</cp:lastModifiedBy>
  <cp:revision>19</cp:revision>
  <dcterms:created xsi:type="dcterms:W3CDTF">2016-11-15T13:46:43Z</dcterms:created>
  <dcterms:modified xsi:type="dcterms:W3CDTF">2020-11-17T17:45:28Z</dcterms:modified>
</cp:coreProperties>
</file>