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5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41CC35-C093-4859-8A2D-928FCE851B85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655823-024E-4AB7-8388-DE2322867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343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668D4B-C017-49B9-BC41-C471C9AEF75A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887F-378D-4D86-A548-16E8CA16BE78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6252BBE-AEA0-4F72-8BD1-8AB4C23DD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5819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887F-378D-4D86-A548-16E8CA16BE78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6252BBE-AEA0-4F72-8BD1-8AB4C23DD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9346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887F-378D-4D86-A548-16E8CA16BE78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6252BBE-AEA0-4F72-8BD1-8AB4C23DD4D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31507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887F-378D-4D86-A548-16E8CA16BE78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6252BBE-AEA0-4F72-8BD1-8AB4C23DD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6380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887F-378D-4D86-A548-16E8CA16BE78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6252BBE-AEA0-4F72-8BD1-8AB4C23DD4D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42193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887F-378D-4D86-A548-16E8CA16BE78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6252BBE-AEA0-4F72-8BD1-8AB4C23DD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5450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887F-378D-4D86-A548-16E8CA16BE78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52BBE-AEA0-4F72-8BD1-8AB4C23DD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26518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887F-378D-4D86-A548-16E8CA16BE78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52BBE-AEA0-4F72-8BD1-8AB4C23DD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2547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887F-378D-4D86-A548-16E8CA16BE78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52BBE-AEA0-4F72-8BD1-8AB4C23DD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0523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887F-378D-4D86-A548-16E8CA16BE78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6252BBE-AEA0-4F72-8BD1-8AB4C23DD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324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887F-378D-4D86-A548-16E8CA16BE78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6252BBE-AEA0-4F72-8BD1-8AB4C23DD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371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887F-378D-4D86-A548-16E8CA16BE78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6252BBE-AEA0-4F72-8BD1-8AB4C23DD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0093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887F-378D-4D86-A548-16E8CA16BE78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52BBE-AEA0-4F72-8BD1-8AB4C23DD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7918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887F-378D-4D86-A548-16E8CA16BE78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52BBE-AEA0-4F72-8BD1-8AB4C23DD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320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887F-378D-4D86-A548-16E8CA16BE78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52BBE-AEA0-4F72-8BD1-8AB4C23DD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7194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887F-378D-4D86-A548-16E8CA16BE78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6252BBE-AEA0-4F72-8BD1-8AB4C23DD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049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5887F-378D-4D86-A548-16E8CA16BE78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6252BBE-AEA0-4F72-8BD1-8AB4C23DD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63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8FA596-3A9B-4D64-8E43-648D03DE9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6393" y="2417399"/>
            <a:ext cx="8911687" cy="1280890"/>
          </a:xfrm>
        </p:spPr>
        <p:txBody>
          <a:bodyPr/>
          <a:lstStyle/>
          <a:p>
            <a:pPr algn="ctr"/>
            <a:r>
              <a:rPr lang="ru-RU" b="1" dirty="0"/>
              <a:t>Мониторинг в 1 – </a:t>
            </a:r>
            <a:r>
              <a:rPr lang="ru-RU" b="1" dirty="0" err="1"/>
              <a:t>ых</a:t>
            </a:r>
            <a:r>
              <a:rPr lang="ru-RU" b="1" dirty="0"/>
              <a:t> классах</a:t>
            </a:r>
            <a:br>
              <a:rPr lang="ru-RU" b="1" dirty="0"/>
            </a:br>
            <a:r>
              <a:rPr lang="ru-RU" b="1" dirty="0"/>
              <a:t>2020-2021 уч. год</a:t>
            </a:r>
          </a:p>
        </p:txBody>
      </p:sp>
    </p:spTree>
    <p:extLst>
      <p:ext uri="{BB962C8B-B14F-4D97-AF65-F5344CB8AC3E}">
        <p14:creationId xmlns:p14="http://schemas.microsoft.com/office/powerpoint/2010/main" val="3397197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0" y="3714728"/>
            <a:ext cx="6581226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3894907" y="571480"/>
            <a:ext cx="341311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Задание №8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7D10-78DD-48C9-B7FF-B3801BE72553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EC01E89-50B0-4136-9EC0-5ACAD9BFC1C0}"/>
              </a:ext>
            </a:extLst>
          </p:cNvPr>
          <p:cNvSpPr txBox="1"/>
          <p:nvPr/>
        </p:nvSpPr>
        <p:spPr>
          <a:xfrm>
            <a:off x="6711518" y="1279366"/>
            <a:ext cx="5335479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выявить интуитивные топологические представления, понима­ние терминов "внутри", "вне"; выявить способность правильно пони­мать высказывание, например: "Отметьте точку внутри квадрата, но вне круга".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58750" algn="just">
              <a:spcAft>
                <a:spcPts val="0"/>
              </a:spcAft>
            </a:pPr>
            <a:r>
              <a:rPr lang="ru-RU" sz="16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Текст задания: 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«Посмотрите на доску </a:t>
            </a:r>
            <a:r>
              <a:rPr lang="ru-RU" sz="16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(учитель чертит на доске</a:t>
            </a:r>
            <a:r>
              <a:rPr lang="ru-RU" sz="16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треугольник).</a:t>
            </a:r>
            <a:r>
              <a:rPr lang="ru-RU" sz="16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sz="16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начертил тре­угольник </a:t>
            </a:r>
            <a:r>
              <a:rPr lang="ru-RU" sz="16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(отмечает точку внутри</a:t>
            </a:r>
            <a:r>
              <a:rPr lang="ru-RU" sz="16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треугольника), Я</a:t>
            </a:r>
            <a:r>
              <a:rPr lang="ru-RU" sz="16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отметил точку внутри треугольника </a:t>
            </a:r>
            <a:r>
              <a:rPr lang="ru-RU" sz="16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(отмечает точку</a:t>
            </a:r>
            <a:r>
              <a:rPr lang="ru-RU" sz="16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 треугольника). Я</a:t>
            </a:r>
            <a:r>
              <a:rPr lang="ru-RU" sz="16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отметил точку вне тре­угольника. Теперь посмотрите на этот чертеж </a:t>
            </a:r>
            <a:r>
              <a:rPr lang="ru-RU" sz="16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(ука­зывается чертеж к заданию).</a:t>
            </a:r>
            <a:r>
              <a:rPr lang="ru-RU" sz="16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своих листках найдите круг, найдите квадрат.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AutoNum type="arabicPeriod"/>
              <a:tabLst>
                <a:tab pos="36576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Возьмите синий карандаш и отметьте точку внутри круга, но вне квадрата.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AutoNum type="arabicPeriod"/>
              <a:tabLst>
                <a:tab pos="36576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Возьмите красный карандаш и отметьте точку внутри квадрата, но вне круга.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AutoNum type="arabicPeriod"/>
              <a:tabLst>
                <a:tab pos="36576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Возьмите зеленый карандаш и отметьте точку, которая была бы расположена и внутри круга, и внутри квадрата.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l">
              <a:spcAft>
                <a:spcPts val="0"/>
              </a:spcAft>
              <a:buFont typeface="Times New Roman" panose="02020603050405020304" pitchFamily="18" charset="0"/>
              <a:buAutoNum type="arabicPeriod"/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Возьмите простой карандаш и отметьте точку, которая распо­ложена и вне круга и вне квадрата".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6D25CB-573A-4D06-A1B5-49CF462ABF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50525" y="757562"/>
            <a:ext cx="4313864" cy="377762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8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Большинство справились:</a:t>
            </a:r>
          </a:p>
          <a:p>
            <a:pPr marL="0" indent="0">
              <a:buNone/>
            </a:pPr>
            <a:endParaRPr lang="ru-RU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Зрительное восприятие </a:t>
            </a:r>
          </a:p>
          <a:p>
            <a:r>
              <a:rPr lang="ru-RU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Выбор и выполнение арифметических действий </a:t>
            </a:r>
          </a:p>
          <a:p>
            <a:r>
              <a:rPr lang="ru-RU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Классификация предметов </a:t>
            </a:r>
            <a:endParaRPr lang="ru-RU" sz="2800" b="1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8A4FC5D-200B-4B89-B51E-3C4841013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86056" y="757562"/>
            <a:ext cx="4313864" cy="37776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Вызвали затруднение:</a:t>
            </a:r>
          </a:p>
          <a:p>
            <a:endParaRPr lang="ru-RU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Пространственное восприятие </a:t>
            </a:r>
          </a:p>
          <a:p>
            <a:r>
              <a:rPr lang="ru-RU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Сравнение множеств </a:t>
            </a:r>
          </a:p>
          <a:p>
            <a:r>
              <a:rPr lang="ru-RU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Фонематический слух </a:t>
            </a:r>
            <a:endParaRPr lang="ru-RU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Предпосылки к овладению звуковым анализом </a:t>
            </a:r>
          </a:p>
          <a:p>
            <a:r>
              <a:rPr lang="ru-RU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Произвольность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6038327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EEF6BF-AF80-426E-8818-A6BFBA0C7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Вывод: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03D247-C9DB-49D9-8ABF-0B6EB6AD1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308194"/>
            <a:ext cx="8915400" cy="2938509"/>
          </a:xfrm>
        </p:spPr>
        <p:txBody>
          <a:bodyPr>
            <a:normAutofit fontScale="92500"/>
          </a:bodyPr>
          <a:lstStyle/>
          <a:p>
            <a:r>
              <a:rPr lang="ru-RU" sz="2800" b="1" dirty="0"/>
              <a:t>Больше половины ребят из каждого класса справились с заданиями на хорошем и высоком уровне.</a:t>
            </a:r>
          </a:p>
          <a:p>
            <a:r>
              <a:rPr lang="ru-RU" sz="2800" b="1" dirty="0"/>
              <a:t>3-5 человек из каждого класса на низком уровне</a:t>
            </a:r>
          </a:p>
          <a:p>
            <a:r>
              <a:rPr lang="ru-RU" sz="2800" b="1" dirty="0"/>
              <a:t>1 человек из 4х классов не справился с заданиями</a:t>
            </a:r>
          </a:p>
        </p:txBody>
      </p:sp>
    </p:spTree>
    <p:extLst>
      <p:ext uri="{BB962C8B-B14F-4D97-AF65-F5344CB8AC3E}">
        <p14:creationId xmlns:p14="http://schemas.microsoft.com/office/powerpoint/2010/main" val="3535335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C78168-50A7-497A-BA88-66BA25275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Стартовый мониторинг обучающихся 1- </a:t>
            </a:r>
            <a:r>
              <a:rPr lang="ru-RU" dirty="0" err="1"/>
              <a:t>ых</a:t>
            </a:r>
            <a:r>
              <a:rPr lang="ru-RU" dirty="0"/>
              <a:t> классов состоял из 8 вопросов.</a:t>
            </a:r>
            <a:br>
              <a:rPr lang="ru-RU" dirty="0"/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ети работали на предложенных им диагностических бланках</a:t>
            </a:r>
            <a:b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Преимущество группового (фронтального) обследования состоит не только в значительной экономии времени, но и в том, что педагог имеете возможность понаблюдать за детьми, оказавшимися в не­привычной для них обстановке - в новом детском коллективе в отсут­ствие родителей.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B6FB0D-59EA-46FA-9BA8-1CB805C68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612994"/>
            <a:ext cx="8915400" cy="3777622"/>
          </a:xfrm>
        </p:spPr>
        <p:txBody>
          <a:bodyPr/>
          <a:lstStyle/>
          <a:p>
            <a:endParaRPr lang="ru-RU" dirty="0"/>
          </a:p>
          <a:p>
            <a:pPr marL="342900" lvl="0" indent="-342900" algn="just">
              <a:lnSpc>
                <a:spcPts val="1225"/>
              </a:lnSpc>
              <a:spcAft>
                <a:spcPts val="0"/>
              </a:spcAft>
              <a:buFont typeface="Times New Roman" panose="02020603050405020304" pitchFamily="18" charset="0"/>
              <a:buAutoNum type="arabicPeriod" startAt="2"/>
              <a:tabLst>
                <a:tab pos="377825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Задание читалось громко, в ровном и спокойном темпе. Можно повторять текст задания, если в этом возникает необходимость, но не отклоняться от текста.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190"/>
              </a:lnSpc>
              <a:spcAft>
                <a:spcPts val="0"/>
              </a:spcAft>
              <a:buFont typeface="Times New Roman" panose="02020603050405020304" pitchFamily="18" charset="0"/>
              <a:buAutoNum type="arabicPeriod" startAt="2"/>
              <a:tabLst>
                <a:tab pos="377825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Работу начали кратким объяснением: «Дети, приготовьте листы, карандаши. Я буду вам читать задания по порядку. Если кто-нибудь не успел выполнить задание, а я приступила к чтению друго­го, не расстраивайтесь, спокойно приступайте к работе над новым за­данием. Будьте внимательны. Слушайте 1-е задание».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ts val="1190"/>
              </a:lnSpc>
              <a:spcAft>
                <a:spcPts val="0"/>
              </a:spcAft>
              <a:buFont typeface="Times New Roman" panose="02020603050405020304" pitchFamily="18" charset="0"/>
              <a:buAutoNum type="arabicPeriod" startAt="2"/>
              <a:tabLst>
                <a:tab pos="377825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Переход к чтению следующего задания только тогда, когда убедились, что большинство детей (более 75 %) закончили выполне­ние предыдущего.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6385" algn="just">
              <a:lnSpc>
                <a:spcPts val="1175"/>
              </a:lnSpc>
              <a:spcAft>
                <a:spcPts val="0"/>
              </a:spcAft>
              <a:tabLst>
                <a:tab pos="47244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	На выполнение каждого задания отводится в среднем не более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3минут. При переходе к чтению следующего задания детей предупреждали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этом словами: «Слушайте следующее задание».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52730" algn="just">
              <a:lnSpc>
                <a:spcPts val="1195"/>
              </a:lnSpc>
              <a:spcAft>
                <a:spcPts val="0"/>
              </a:spcAft>
            </a:pPr>
            <a:r>
              <a:rPr lang="ru-RU" sz="1800" spc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П.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Общая продолжительность группового обследования не должна превышать </a:t>
            </a:r>
            <a:r>
              <a:rPr lang="ru-RU" sz="1800" b="1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15-20 минут. Но по факту потратили времени больше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59080" algn="just">
              <a:lnSpc>
                <a:spcPts val="1195"/>
              </a:lnSpc>
              <a:spcAft>
                <a:spcPts val="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 Во время работы поддерживали доверительную, доброжела­тельную атмосферу, нельзя высказывать своего недовольства непра­вильными действиями детей, не указывать на ошибки, не выносить оценочных суждений, почаще говорите слова «очень хорошо», «вы молодцы», «я вижу, у вас все замечательно получается».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9693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60000">
            <a:off x="221762" y="1657847"/>
            <a:ext cx="5712922" cy="4429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3885555" y="214291"/>
            <a:ext cx="442089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Задание №1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7D10-78DD-48C9-B7FF-B3801BE72553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3E802F5-E930-48D5-83F4-A624379D9965}"/>
              </a:ext>
            </a:extLst>
          </p:cNvPr>
          <p:cNvSpPr txBox="1"/>
          <p:nvPr/>
        </p:nvSpPr>
        <p:spPr>
          <a:xfrm>
            <a:off x="6782540" y="1260629"/>
            <a:ext cx="428791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выявить умение передавать форму фигуры (вычерчивать равную или подобную фигуру, соблюдая пропорции между элементами фигуры). Кроме того, задание позволяет судить о твердости руки ребен­ка, умении рисовать углы, не округляя их, и прямолинейные отрезки.</a:t>
            </a:r>
          </a:p>
          <a:p>
            <a:endParaRPr lang="ru-RU" sz="18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Текст задания: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«Посмотрите сюда 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(указывается рисунок к заданию).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Здесь вы будете выполнять зада­ние. Внутри маленькой рамочки вы видите фигуру. Рассмотрите ее на своих листах. Возьмите карандаш. Нарисуйте похожую фигуру в большой рамочке 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(учи­тель обводит указкой большую рамочку). 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38414" y="1785926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167042" y="1357298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167042" y="3071810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167042" y="1785926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738414" y="2214554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738414" y="4357694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738414" y="2643182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738414" y="4786322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738414" y="3071810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2738414" y="3500438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167042" y="3500438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167042" y="2214554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2738414" y="5214950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167042" y="2643182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738414" y="3929066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167042" y="3929066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3167042" y="4786322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167042" y="4357694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2738414" y="1357298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3167042" y="5214950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452926" y="1357298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4024298" y="1357298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3595670" y="1357298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5738810" y="1357298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5310182" y="1357298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4881554" y="1357298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4452926" y="1785926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4024298" y="1785926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595670" y="1785926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5310182" y="1785926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4881554" y="1785926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5738810" y="1785926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6167438" y="1785926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6167438" y="1357298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6596066" y="1785926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6596066" y="1357298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5310182" y="2214554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4881554" y="2214554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4452926" y="2214554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4024298" y="2214554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3595670" y="2214554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4452926" y="2643182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4024298" y="2643182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3595670" y="2643182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6596066" y="2214554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6167438" y="2214554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5738810" y="2214554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6167438" y="2643182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5738810" y="2643182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5310182" y="2643182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4881554" y="2643182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>
            <a:off x="4452926" y="3071810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рямоугольник 55"/>
          <p:cNvSpPr/>
          <p:nvPr/>
        </p:nvSpPr>
        <p:spPr>
          <a:xfrm>
            <a:off x="4024298" y="3071810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>
            <a:off x="3595670" y="3071810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Прямоугольник 57"/>
          <p:cNvSpPr/>
          <p:nvPr/>
        </p:nvSpPr>
        <p:spPr>
          <a:xfrm>
            <a:off x="6596066" y="2643182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Прямоугольник 58"/>
          <p:cNvSpPr/>
          <p:nvPr/>
        </p:nvSpPr>
        <p:spPr>
          <a:xfrm>
            <a:off x="6167438" y="3071810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рямоугольник 59"/>
          <p:cNvSpPr/>
          <p:nvPr/>
        </p:nvSpPr>
        <p:spPr>
          <a:xfrm>
            <a:off x="5738810" y="3071810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5310182" y="3071810"/>
            <a:ext cx="428628" cy="42862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рямоугольник 61"/>
          <p:cNvSpPr/>
          <p:nvPr/>
        </p:nvSpPr>
        <p:spPr>
          <a:xfrm>
            <a:off x="4881554" y="3071810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Прямоугольник 62"/>
          <p:cNvSpPr/>
          <p:nvPr/>
        </p:nvSpPr>
        <p:spPr>
          <a:xfrm>
            <a:off x="4024298" y="4357694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4024298" y="3929066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Прямоугольник 64"/>
          <p:cNvSpPr/>
          <p:nvPr/>
        </p:nvSpPr>
        <p:spPr>
          <a:xfrm>
            <a:off x="4024298" y="3500438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Прямоугольник 65"/>
          <p:cNvSpPr/>
          <p:nvPr/>
        </p:nvSpPr>
        <p:spPr>
          <a:xfrm>
            <a:off x="3595670" y="5214950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Прямоугольник 66"/>
          <p:cNvSpPr/>
          <p:nvPr/>
        </p:nvSpPr>
        <p:spPr>
          <a:xfrm>
            <a:off x="3595670" y="4786322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Прямоугольник 67"/>
          <p:cNvSpPr/>
          <p:nvPr/>
        </p:nvSpPr>
        <p:spPr>
          <a:xfrm>
            <a:off x="3595670" y="4357694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Прямоугольник 68"/>
          <p:cNvSpPr/>
          <p:nvPr/>
        </p:nvSpPr>
        <p:spPr>
          <a:xfrm>
            <a:off x="3595670" y="3929066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Прямоугольник 69"/>
          <p:cNvSpPr/>
          <p:nvPr/>
        </p:nvSpPr>
        <p:spPr>
          <a:xfrm>
            <a:off x="3595670" y="3500438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Прямоугольник 70"/>
          <p:cNvSpPr/>
          <p:nvPr/>
        </p:nvSpPr>
        <p:spPr>
          <a:xfrm>
            <a:off x="6596066" y="3071810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Прямоугольник 71"/>
          <p:cNvSpPr/>
          <p:nvPr/>
        </p:nvSpPr>
        <p:spPr>
          <a:xfrm>
            <a:off x="4881554" y="4786322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Прямоугольник 72"/>
          <p:cNvSpPr/>
          <p:nvPr/>
        </p:nvSpPr>
        <p:spPr>
          <a:xfrm>
            <a:off x="4881554" y="4357694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Прямоугольник 73"/>
          <p:cNvSpPr/>
          <p:nvPr/>
        </p:nvSpPr>
        <p:spPr>
          <a:xfrm>
            <a:off x="4881554" y="3929066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Прямоугольник 74"/>
          <p:cNvSpPr/>
          <p:nvPr/>
        </p:nvSpPr>
        <p:spPr>
          <a:xfrm>
            <a:off x="4881554" y="3500438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Прямоугольник 75"/>
          <p:cNvSpPr/>
          <p:nvPr/>
        </p:nvSpPr>
        <p:spPr>
          <a:xfrm>
            <a:off x="4452926" y="5214950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Прямоугольник 76"/>
          <p:cNvSpPr/>
          <p:nvPr/>
        </p:nvSpPr>
        <p:spPr>
          <a:xfrm>
            <a:off x="4452926" y="4786322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Прямоугольник 77"/>
          <p:cNvSpPr/>
          <p:nvPr/>
        </p:nvSpPr>
        <p:spPr>
          <a:xfrm>
            <a:off x="4452926" y="4357694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Прямоугольник 78"/>
          <p:cNvSpPr/>
          <p:nvPr/>
        </p:nvSpPr>
        <p:spPr>
          <a:xfrm>
            <a:off x="4452926" y="3929066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Прямоугольник 79"/>
          <p:cNvSpPr/>
          <p:nvPr/>
        </p:nvSpPr>
        <p:spPr>
          <a:xfrm>
            <a:off x="4452926" y="3500438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Прямоугольник 80"/>
          <p:cNvSpPr/>
          <p:nvPr/>
        </p:nvSpPr>
        <p:spPr>
          <a:xfrm>
            <a:off x="4024298" y="5214950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2" name="Прямоугольник 81"/>
          <p:cNvSpPr/>
          <p:nvPr/>
        </p:nvSpPr>
        <p:spPr>
          <a:xfrm>
            <a:off x="4024298" y="4786322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Прямоугольник 82"/>
          <p:cNvSpPr/>
          <p:nvPr/>
        </p:nvSpPr>
        <p:spPr>
          <a:xfrm>
            <a:off x="5310182" y="5214950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Прямоугольник 83"/>
          <p:cNvSpPr/>
          <p:nvPr/>
        </p:nvSpPr>
        <p:spPr>
          <a:xfrm>
            <a:off x="5738810" y="4357694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Прямоугольник 84"/>
          <p:cNvSpPr/>
          <p:nvPr/>
        </p:nvSpPr>
        <p:spPr>
          <a:xfrm>
            <a:off x="5310182" y="4786322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Прямоугольник 85"/>
          <p:cNvSpPr/>
          <p:nvPr/>
        </p:nvSpPr>
        <p:spPr>
          <a:xfrm>
            <a:off x="5310182" y="4357694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7" name="Прямоугольник 86"/>
          <p:cNvSpPr/>
          <p:nvPr/>
        </p:nvSpPr>
        <p:spPr>
          <a:xfrm>
            <a:off x="6596066" y="3929066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8" name="Прямоугольник 87"/>
          <p:cNvSpPr/>
          <p:nvPr/>
        </p:nvSpPr>
        <p:spPr>
          <a:xfrm>
            <a:off x="6167438" y="3929066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Прямоугольник 88"/>
          <p:cNvSpPr/>
          <p:nvPr/>
        </p:nvSpPr>
        <p:spPr>
          <a:xfrm>
            <a:off x="5738810" y="3929066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0" name="Прямоугольник 89"/>
          <p:cNvSpPr/>
          <p:nvPr/>
        </p:nvSpPr>
        <p:spPr>
          <a:xfrm>
            <a:off x="5310182" y="3929066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1" name="Прямоугольник 90"/>
          <p:cNvSpPr/>
          <p:nvPr/>
        </p:nvSpPr>
        <p:spPr>
          <a:xfrm>
            <a:off x="6596066" y="3500438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Прямоугольник 91"/>
          <p:cNvSpPr/>
          <p:nvPr/>
        </p:nvSpPr>
        <p:spPr>
          <a:xfrm>
            <a:off x="6167438" y="3500438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Прямоугольник 92"/>
          <p:cNvSpPr/>
          <p:nvPr/>
        </p:nvSpPr>
        <p:spPr>
          <a:xfrm>
            <a:off x="5310182" y="3500438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4" name="Прямоугольник 93"/>
          <p:cNvSpPr/>
          <p:nvPr/>
        </p:nvSpPr>
        <p:spPr>
          <a:xfrm>
            <a:off x="5738810" y="3500438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Прямоугольник 94"/>
          <p:cNvSpPr/>
          <p:nvPr/>
        </p:nvSpPr>
        <p:spPr>
          <a:xfrm>
            <a:off x="4881554" y="5214950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Прямоугольник 95"/>
          <p:cNvSpPr/>
          <p:nvPr/>
        </p:nvSpPr>
        <p:spPr>
          <a:xfrm>
            <a:off x="7024694" y="1785926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7" name="Прямоугольник 96"/>
          <p:cNvSpPr/>
          <p:nvPr/>
        </p:nvSpPr>
        <p:spPr>
          <a:xfrm>
            <a:off x="7024694" y="2214554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8" name="Прямоугольник 97"/>
          <p:cNvSpPr/>
          <p:nvPr/>
        </p:nvSpPr>
        <p:spPr>
          <a:xfrm>
            <a:off x="7024694" y="1357298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9" name="Прямоугольник 98"/>
          <p:cNvSpPr/>
          <p:nvPr/>
        </p:nvSpPr>
        <p:spPr>
          <a:xfrm>
            <a:off x="6596066" y="5214950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0" name="Прямоугольник 99"/>
          <p:cNvSpPr/>
          <p:nvPr/>
        </p:nvSpPr>
        <p:spPr>
          <a:xfrm>
            <a:off x="6167438" y="5214950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1" name="Прямоугольник 100"/>
          <p:cNvSpPr/>
          <p:nvPr/>
        </p:nvSpPr>
        <p:spPr>
          <a:xfrm>
            <a:off x="5738810" y="5214950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" name="Прямоугольник 101"/>
          <p:cNvSpPr/>
          <p:nvPr/>
        </p:nvSpPr>
        <p:spPr>
          <a:xfrm>
            <a:off x="6596066" y="4786322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3" name="Прямоугольник 102"/>
          <p:cNvSpPr/>
          <p:nvPr/>
        </p:nvSpPr>
        <p:spPr>
          <a:xfrm>
            <a:off x="5738810" y="4786322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4" name="Прямоугольник 103"/>
          <p:cNvSpPr/>
          <p:nvPr/>
        </p:nvSpPr>
        <p:spPr>
          <a:xfrm>
            <a:off x="6167438" y="4786322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5" name="Прямоугольник 104"/>
          <p:cNvSpPr/>
          <p:nvPr/>
        </p:nvSpPr>
        <p:spPr>
          <a:xfrm>
            <a:off x="6596066" y="4357694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6" name="Прямоугольник 105"/>
          <p:cNvSpPr/>
          <p:nvPr/>
        </p:nvSpPr>
        <p:spPr>
          <a:xfrm>
            <a:off x="6167438" y="4357694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7" name="Прямоугольник 106"/>
          <p:cNvSpPr/>
          <p:nvPr/>
        </p:nvSpPr>
        <p:spPr>
          <a:xfrm>
            <a:off x="7453322" y="5214950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8" name="Прямоугольник 107"/>
          <p:cNvSpPr/>
          <p:nvPr/>
        </p:nvSpPr>
        <p:spPr>
          <a:xfrm>
            <a:off x="7453322" y="4786322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9" name="Прямоугольник 108"/>
          <p:cNvSpPr/>
          <p:nvPr/>
        </p:nvSpPr>
        <p:spPr>
          <a:xfrm>
            <a:off x="7024694" y="5214950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0" name="Прямоугольник 109"/>
          <p:cNvSpPr/>
          <p:nvPr/>
        </p:nvSpPr>
        <p:spPr>
          <a:xfrm>
            <a:off x="7453322" y="3929066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1" name="Прямоугольник 110"/>
          <p:cNvSpPr/>
          <p:nvPr/>
        </p:nvSpPr>
        <p:spPr>
          <a:xfrm>
            <a:off x="7024694" y="4357694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" name="Прямоугольник 111"/>
          <p:cNvSpPr/>
          <p:nvPr/>
        </p:nvSpPr>
        <p:spPr>
          <a:xfrm>
            <a:off x="7024694" y="4786322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3" name="Прямоугольник 112"/>
          <p:cNvSpPr/>
          <p:nvPr/>
        </p:nvSpPr>
        <p:spPr>
          <a:xfrm>
            <a:off x="7024694" y="3929066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4" name="Прямоугольник 113"/>
          <p:cNvSpPr/>
          <p:nvPr/>
        </p:nvSpPr>
        <p:spPr>
          <a:xfrm>
            <a:off x="7024694" y="3500438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5" name="Прямоугольник 114"/>
          <p:cNvSpPr/>
          <p:nvPr/>
        </p:nvSpPr>
        <p:spPr>
          <a:xfrm>
            <a:off x="7024694" y="3071810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6" name="Прямоугольник 115"/>
          <p:cNvSpPr/>
          <p:nvPr/>
        </p:nvSpPr>
        <p:spPr>
          <a:xfrm>
            <a:off x="7024694" y="2643182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7" name="Прямоугольник 116"/>
          <p:cNvSpPr/>
          <p:nvPr/>
        </p:nvSpPr>
        <p:spPr>
          <a:xfrm>
            <a:off x="7453322" y="4357694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8" name="Прямоугольник 117"/>
          <p:cNvSpPr/>
          <p:nvPr/>
        </p:nvSpPr>
        <p:spPr>
          <a:xfrm>
            <a:off x="7453322" y="3500438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9" name="Прямоугольник 118"/>
          <p:cNvSpPr/>
          <p:nvPr/>
        </p:nvSpPr>
        <p:spPr>
          <a:xfrm>
            <a:off x="7453322" y="3071810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0" name="Прямоугольник 119"/>
          <p:cNvSpPr/>
          <p:nvPr/>
        </p:nvSpPr>
        <p:spPr>
          <a:xfrm>
            <a:off x="7453322" y="2643182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1" name="Прямоугольник 120"/>
          <p:cNvSpPr/>
          <p:nvPr/>
        </p:nvSpPr>
        <p:spPr>
          <a:xfrm>
            <a:off x="7453322" y="1785926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2" name="Прямоугольник 121"/>
          <p:cNvSpPr/>
          <p:nvPr/>
        </p:nvSpPr>
        <p:spPr>
          <a:xfrm>
            <a:off x="7453322" y="2214554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3" name="Прямоугольник 122"/>
          <p:cNvSpPr/>
          <p:nvPr/>
        </p:nvSpPr>
        <p:spPr>
          <a:xfrm>
            <a:off x="7453322" y="1357298"/>
            <a:ext cx="42862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4" name="Прямоугольник 123"/>
          <p:cNvSpPr/>
          <p:nvPr/>
        </p:nvSpPr>
        <p:spPr>
          <a:xfrm>
            <a:off x="3595670" y="428604"/>
            <a:ext cx="37147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Задание №2         </a:t>
            </a:r>
          </a:p>
        </p:txBody>
      </p:sp>
      <p:sp>
        <p:nvSpPr>
          <p:cNvPr id="125" name="Номер слайда 1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7D10-78DD-48C9-B7FF-B3801BE72553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098F5F0-76D2-4DA0-8E25-D7E99F15BF99}"/>
              </a:ext>
            </a:extLst>
          </p:cNvPr>
          <p:cNvSpPr txBox="1"/>
          <p:nvPr/>
        </p:nvSpPr>
        <p:spPr>
          <a:xfrm>
            <a:off x="8043416" y="357728"/>
            <a:ext cx="3977196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ru-RU" sz="16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выявить умение ориентироваться на плоскости (влево, вправо, вверх, вниз). Проверяется также умение пересчитывать клеточки. </a:t>
            </a:r>
            <a:r>
              <a:rPr lang="ru-RU" sz="1600" i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    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6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Текст задания: 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«Задание будете выполнять на клетчатой бумаге </a:t>
            </a:r>
            <a:r>
              <a:rPr lang="ru-RU" sz="16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(указывается место для выполнения задания</a:t>
            </a:r>
            <a:r>
              <a:rPr lang="ru-RU" sz="16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Найдите на своих листах клеточку, 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крашенную в черный цвет.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600" b="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Возьмите красный карандаш, отсчитайте от черной клеточки вправо четыре клеточки и пятую за­красьте красным карандашом.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AutoNum type="arabicPeriod" startAt="2"/>
              <a:tabLst>
                <a:tab pos="31369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Возьмите синий карандаш. От красной клетки отступите вниз на две клеточки и третью закрасьте синим карандашом.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AutoNum type="arabicPeriod" startAt="2"/>
              <a:tabLst>
                <a:tab pos="31369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Возьмите зеленый карандаш и клеточку, расположенную слева от синей, через одну клеточку от нее, закрасьте зеленым карандашом.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AutoNum type="arabicPeriod" startAt="2"/>
              <a:tabLst>
                <a:tab pos="31369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Возьмите желтый карандаш. Отсчитайте от зеленой клетки вверх пять клеток и шестую закрасьте желтым карандашом.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3083" y="1554690"/>
            <a:ext cx="6429420" cy="321471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323535" y="642918"/>
            <a:ext cx="341311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Задание №3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7D10-78DD-48C9-B7FF-B3801BE72553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1A4039-8268-4796-A40D-CEA24E6FEF87}"/>
              </a:ext>
            </a:extLst>
          </p:cNvPr>
          <p:cNvSpPr txBox="1"/>
          <p:nvPr/>
        </p:nvSpPr>
        <p:spPr>
          <a:xfrm>
            <a:off x="6924583" y="1225689"/>
            <a:ext cx="501433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64465">
              <a:spcAft>
                <a:spcPts val="0"/>
              </a:spcAft>
            </a:pPr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выявить умение выбрать и выполнить операцию сложения и вычитания; при правильном понимании текста задачи перейти от чис­ла к соответствующему конечному множеству предметов (кружков, квадратов).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719455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Текст задания: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«Здесь вы будете выполнять третье задание </a:t>
            </a:r>
            <a:r>
              <a:rPr lang="ru-RU" sz="1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(указывается место для выполнения задания 3).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Посмотрите на свои листки. Послушайте задание.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73152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1. В классе (группе) сегодня дежурят 3 девочки и 2 мальчика. Сколько детей дежурят сегодня в классе?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Нарисуйте столько кружков, сколько детей дежурят сегодня в классе. </a:t>
            </a:r>
            <a:r>
              <a:rPr lang="ru-RU" sz="1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(Текст задачи можно повторить.)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>
              <a:spcAft>
                <a:spcPts val="0"/>
              </a:spcAft>
            </a:pPr>
            <a:r>
              <a:rPr lang="ru-RU" sz="1800" b="1" i="1" spc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легковой машине ехало 6 человек. Двое вышли из машины. Рядом с кругами нарисуйте столько квадратов, сколько человек оста­лось в машине. </a:t>
            </a:r>
            <a:r>
              <a:rPr lang="ru-RU" sz="1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(Текст задачи можно повторить.)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188440" y="1530141"/>
            <a:ext cx="7215239" cy="2905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4180659" y="642918"/>
            <a:ext cx="341311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Задание №4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7D10-78DD-48C9-B7FF-B3801BE72553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078E85-1E3E-4CAB-AB0D-91694F71E78E}"/>
              </a:ext>
            </a:extLst>
          </p:cNvPr>
          <p:cNvSpPr txBox="1"/>
          <p:nvPr/>
        </p:nvSpPr>
        <p:spPr>
          <a:xfrm>
            <a:off x="7714695" y="1530141"/>
            <a:ext cx="379964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выявить умение сравнивать множества по числу элементов; выявление способа сравнения двух множеств по числу элементов (вне зависимости от навыка счета).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Текст задания: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«Найдите у себя на листках рисунок, на котором изображены круги и тре­угольники 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(указывается рисунок к заданию 4).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Чего больше: кругов или треугольников? Если больше кругов, то нарисуйте рядом еще один круг. Если больше треугольников, то нарисуйте еще один треугольник».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 cstate="print"/>
          <a:srcRect l="46169" t="60734" r="7430" b="2139"/>
          <a:stretch/>
        </p:blipFill>
        <p:spPr bwMode="auto">
          <a:xfrm rot="10800000">
            <a:off x="177552" y="1268938"/>
            <a:ext cx="4998129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4258196" y="214291"/>
            <a:ext cx="297228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Задание №5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7D10-78DD-48C9-B7FF-B3801BE72553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19BF31A-0CE2-4A22-98E5-7FC46A76BB2E}"/>
              </a:ext>
            </a:extLst>
          </p:cNvPr>
          <p:cNvSpPr txBox="1"/>
          <p:nvPr/>
        </p:nvSpPr>
        <p:spPr>
          <a:xfrm>
            <a:off x="6096000" y="1873188"/>
            <a:ext cx="3855868" cy="3585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67640" algn="just">
              <a:spcAft>
                <a:spcPts val="0"/>
              </a:spcAft>
            </a:pPr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выявить умение классифицировать, находить признаки, по которым произведена классификация.</a:t>
            </a:r>
          </a:p>
          <a:p>
            <a:pPr indent="167640" algn="just"/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Текст задания: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«Рассмотрите эти два ри­сунка </a:t>
            </a:r>
            <a:r>
              <a:rPr lang="ru-RU" sz="1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(указываются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рисунки к заданию 5).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одном из этих рисунков нужно нарисовать бе­лочку. Подумайте, на каком рисунке вы бы ее нарисовали. От белочки к этому рисунку про­ведите карандашом линию».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67640" algn="just">
              <a:lnSpc>
                <a:spcPts val="1225"/>
              </a:lnSpc>
              <a:spcAft>
                <a:spcPts val="0"/>
              </a:spcAft>
            </a:pP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48738"/>
          <a:stretch>
            <a:fillRect/>
          </a:stretch>
        </p:blipFill>
        <p:spPr bwMode="auto">
          <a:xfrm>
            <a:off x="203151" y="2428844"/>
            <a:ext cx="5286411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543948" y="357167"/>
            <a:ext cx="297228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Задание №6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7D10-78DD-48C9-B7FF-B3801BE72553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EC41039-EC77-4327-8696-873B10308A80}"/>
              </a:ext>
            </a:extLst>
          </p:cNvPr>
          <p:cNvSpPr txBox="1"/>
          <p:nvPr/>
        </p:nvSpPr>
        <p:spPr>
          <a:xfrm>
            <a:off x="7253057" y="1420428"/>
            <a:ext cx="4012707" cy="4970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64465" algn="just">
              <a:spcAft>
                <a:spcPts val="0"/>
              </a:spcAft>
            </a:pPr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проверить состояние фонематического слуха, фонематиче­ского восприятия в процессе отбора картинок с заданным звуком в их названиях.</a:t>
            </a:r>
          </a:p>
          <a:p>
            <a:pPr marL="133985" indent="182880" algn="just">
              <a:spcAft>
                <a:spcPts val="0"/>
              </a:spcAft>
            </a:pPr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Текст задания: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«Посмотрите на эти картин­ки, видите, под ними есть небольшие кружочки. Вам нужно самостоятельно назвать каждую картинку. Если в названии картинки есть звук [с], то нужно зачеркнуть кружок под ней.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33985" indent="173990" algn="just">
              <a:spcAft>
                <a:spcPts val="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Первая картинка «солнце», в слове «солнце» есть звук [с], значит, нужно зачеркнуть кружок. А теперь приступайте к самостоятельному вы­полнению задания».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64465" algn="just">
              <a:lnSpc>
                <a:spcPts val="1225"/>
              </a:lnSpc>
              <a:spcAft>
                <a:spcPts val="0"/>
              </a:spcAft>
            </a:pP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 cstate="print"/>
          <a:srcRect l="52011" r="-1267"/>
          <a:stretch/>
        </p:blipFill>
        <p:spPr bwMode="auto">
          <a:xfrm rot="10800000">
            <a:off x="5918" y="2708371"/>
            <a:ext cx="5737934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4037783" y="714356"/>
            <a:ext cx="341311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Задание №7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7D10-78DD-48C9-B7FF-B3801BE72553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78D5CD1-567E-46E2-9342-4BD56395F675}"/>
              </a:ext>
            </a:extLst>
          </p:cNvPr>
          <p:cNvSpPr txBox="1"/>
          <p:nvPr/>
        </p:nvSpPr>
        <p:spPr>
          <a:xfrm>
            <a:off x="6693763" y="2112885"/>
            <a:ext cx="380852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67640" algn="just">
              <a:spcAft>
                <a:spcPts val="0"/>
              </a:spcAft>
            </a:pPr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выявить степень овладения звуковым анализом на уровне определения количества звуков в слове.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6055" indent="179705" algn="just">
              <a:spcAft>
                <a:spcPts val="0"/>
              </a:spcAft>
            </a:pPr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Текст задания: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«Вы видите домик с тре­мя окошками и рядом с ним картинки. Каж­дое окошко - звук в слове. Назовите тихонь­ко все картинки и подумайте, в каком слове три звука. Эту картинку соедините стрелкой с домиком».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52</TotalTime>
  <Words>1210</Words>
  <Application>Microsoft Office PowerPoint</Application>
  <PresentationFormat>Широкоэкранный</PresentationFormat>
  <Paragraphs>71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Times New Roman</vt:lpstr>
      <vt:lpstr>Trebuchet MS</vt:lpstr>
      <vt:lpstr>Wingdings 3</vt:lpstr>
      <vt:lpstr>Легкий дым</vt:lpstr>
      <vt:lpstr>Мониторинг в 1 – ых классах 2020-2021 уч. год</vt:lpstr>
      <vt:lpstr>Стартовый мониторинг обучающихся 1- ых классов состоял из 8 вопросов. Дети работали на предложенных им диагностических бланках Преимущество группового (фронтального) обследования состоит не только в значительной экономии времени, но и в том, что педагог имеете возможность понаблюдать за детьми, оказавшимися в не­привычной для них обстановке - в новом детском коллективе в отсут­ствие родителей.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Вывод: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Мониторинг в 1 – ых классах 2020-2021 уч. год</dc:title>
  <dc:creator>User</dc:creator>
  <cp:lastModifiedBy>User</cp:lastModifiedBy>
  <cp:revision>8</cp:revision>
  <dcterms:created xsi:type="dcterms:W3CDTF">2020-10-27T10:46:17Z</dcterms:created>
  <dcterms:modified xsi:type="dcterms:W3CDTF">2020-10-28T19:08:23Z</dcterms:modified>
</cp:coreProperties>
</file>