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8" r:id="rId3"/>
    <p:sldId id="259" r:id="rId4"/>
    <p:sldId id="272" r:id="rId5"/>
    <p:sldId id="275" r:id="rId6"/>
    <p:sldId id="276" r:id="rId7"/>
    <p:sldId id="260" r:id="rId8"/>
    <p:sldId id="257" r:id="rId9"/>
    <p:sldId id="263" r:id="rId10"/>
    <p:sldId id="269" r:id="rId11"/>
    <p:sldId id="264" r:id="rId12"/>
    <p:sldId id="265" r:id="rId13"/>
    <p:sldId id="266" r:id="rId14"/>
    <p:sldId id="267" r:id="rId15"/>
    <p:sldId id="268" r:id="rId16"/>
    <p:sldId id="270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B45F0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CEE46-0D51-4132-8D43-1B6AB5662F6F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60C26-70D4-4826-9B41-C4063AFFB7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5201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2.jpeg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31.png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1.png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052736"/>
            <a:ext cx="727280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Деление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обыкновенных дробей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5" y="3573016"/>
            <a:ext cx="5869171" cy="328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одзаголовок 5"/>
          <p:cNvSpPr txBox="1">
            <a:spLocks noGrp="1"/>
          </p:cNvSpPr>
          <p:nvPr/>
        </p:nvSpPr>
        <p:spPr>
          <a:xfrm>
            <a:off x="6012160" y="4881705"/>
            <a:ext cx="3131840" cy="82484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i="1" dirty="0" smtClean="0">
                <a:solidFill>
                  <a:srgbClr val="7030A0"/>
                </a:solidFill>
              </a:rPr>
              <a:t>Учитель математики </a:t>
            </a:r>
          </a:p>
          <a:p>
            <a:r>
              <a:rPr lang="ru-RU" sz="1400" i="1" dirty="0" smtClean="0">
                <a:solidFill>
                  <a:srgbClr val="7030A0"/>
                </a:solidFill>
              </a:rPr>
              <a:t>МБОУ СОШ №83</a:t>
            </a:r>
            <a:r>
              <a:rPr lang="ru-RU" sz="1400" i="1" dirty="0" smtClean="0">
                <a:solidFill>
                  <a:srgbClr val="7030A0"/>
                </a:solidFill>
              </a:rPr>
              <a:t> </a:t>
            </a:r>
            <a:endParaRPr lang="ru-RU" sz="1400" i="1" dirty="0" smtClean="0">
              <a:solidFill>
                <a:srgbClr val="7030A0"/>
              </a:solidFill>
            </a:endParaRPr>
          </a:p>
          <a:p>
            <a:r>
              <a:rPr lang="ru-RU" sz="1400" i="1" dirty="0" smtClean="0">
                <a:solidFill>
                  <a:srgbClr val="7030A0"/>
                </a:solidFill>
              </a:rPr>
              <a:t>Ахмедова Ш.Р.</a:t>
            </a:r>
            <a:endParaRPr lang="ru-RU" sz="1400" i="1" dirty="0" smtClean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0"/>
            <a:ext cx="410121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C0000"/>
                </a:solidFill>
                <a:latin typeface="Georgia" pitchFamily="18" charset="0"/>
              </a:rPr>
              <a:t>23.11.2020г</a:t>
            </a:r>
          </a:p>
          <a:p>
            <a:r>
              <a:rPr lang="ru-RU" sz="2800" b="1" dirty="0" smtClean="0">
                <a:solidFill>
                  <a:srgbClr val="CC0000"/>
                </a:solidFill>
                <a:latin typeface="Georgia" pitchFamily="18" charset="0"/>
              </a:rPr>
              <a:t>Классная работа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0167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76672"/>
            <a:ext cx="6512511" cy="5038496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800080"/>
                </a:solidFill>
              </a:rPr>
              <a:t>Решите: </a:t>
            </a:r>
            <a:br>
              <a:rPr lang="ru-RU" dirty="0" smtClean="0">
                <a:solidFill>
                  <a:srgbClr val="800080"/>
                </a:solidFill>
              </a:rPr>
            </a:br>
            <a:r>
              <a:rPr lang="ru-RU" dirty="0">
                <a:solidFill>
                  <a:srgbClr val="800080"/>
                </a:solidFill>
              </a:rPr>
              <a:t/>
            </a:r>
            <a:br>
              <a:rPr lang="ru-RU" dirty="0">
                <a:solidFill>
                  <a:srgbClr val="800080"/>
                </a:solidFill>
              </a:rPr>
            </a:br>
            <a:r>
              <a:rPr lang="ru-RU" dirty="0" smtClean="0">
                <a:solidFill>
                  <a:srgbClr val="800080"/>
                </a:solidFill>
              </a:rPr>
              <a:t>№ </a:t>
            </a:r>
            <a:r>
              <a:rPr lang="ru-RU" dirty="0" smtClean="0">
                <a:solidFill>
                  <a:srgbClr val="800080"/>
                </a:solidFill>
              </a:rPr>
              <a:t>448</a:t>
            </a:r>
            <a:r>
              <a:rPr lang="ru-RU" dirty="0" smtClean="0">
                <a:solidFill>
                  <a:srgbClr val="800080"/>
                </a:solidFill>
              </a:rPr>
              <a:t>(1,4,5)</a:t>
            </a:r>
            <a:r>
              <a:rPr lang="ru-RU" dirty="0" smtClean="0">
                <a:solidFill>
                  <a:srgbClr val="800080"/>
                </a:solidFill>
              </a:rPr>
              <a:t/>
            </a:r>
            <a:br>
              <a:rPr lang="ru-RU" dirty="0" smtClean="0">
                <a:solidFill>
                  <a:srgbClr val="800080"/>
                </a:solidFill>
              </a:rPr>
            </a:br>
            <a:r>
              <a:rPr lang="ru-RU" dirty="0">
                <a:solidFill>
                  <a:srgbClr val="800080"/>
                </a:solidFill>
              </a:rPr>
              <a:t/>
            </a:r>
            <a:br>
              <a:rPr lang="ru-RU" dirty="0">
                <a:solidFill>
                  <a:srgbClr val="800080"/>
                </a:solidFill>
              </a:rPr>
            </a:br>
            <a:r>
              <a:rPr lang="ru-RU" dirty="0" smtClean="0">
                <a:solidFill>
                  <a:srgbClr val="800080"/>
                </a:solidFill>
              </a:rPr>
              <a:t>№</a:t>
            </a:r>
            <a:r>
              <a:rPr lang="ru-RU" dirty="0" smtClean="0">
                <a:solidFill>
                  <a:srgbClr val="800080"/>
                </a:solidFill>
              </a:rPr>
              <a:t>452(1,4,5)</a:t>
            </a:r>
            <a:endParaRPr lang="ru-RU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847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CC0000"/>
                </a:solidFill>
                <a:latin typeface="Georgia" pitchFamily="18" charset="0"/>
              </a:rPr>
              <a:t>Заполни пропуски</a:t>
            </a: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1116013" y="1773238"/>
          <a:ext cx="7127875" cy="2838450"/>
        </p:xfrm>
        <a:graphic>
          <a:graphicData uri="http://schemas.openxmlformats.org/presentationml/2006/ole">
            <p:oleObj spid="_x0000_s10262" name="Формула" r:id="rId3" imgW="977900" imgH="393700" progId="">
              <p:embed/>
            </p:oleObj>
          </a:graphicData>
        </a:graphic>
      </p:graphicFrame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2411413" y="2565400"/>
            <a:ext cx="1081087" cy="1296988"/>
          </a:xfrm>
          <a:prstGeom prst="irregularSeal1">
            <a:avLst/>
          </a:prstGeom>
          <a:noFill/>
          <a:ln w="222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4400" b="1">
                <a:latin typeface="Georgia" pitchFamily="18" charset="0"/>
              </a:rPr>
              <a:t>3</a:t>
            </a:r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auto">
          <a:xfrm>
            <a:off x="7164388" y="2060575"/>
            <a:ext cx="1081087" cy="1296988"/>
          </a:xfrm>
          <a:prstGeom prst="irregularSeal1">
            <a:avLst/>
          </a:prstGeom>
          <a:noFill/>
          <a:ln w="222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4400" b="1">
                <a:latin typeface="Georgia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224030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 animBg="1"/>
      <p:bldP spid="921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CC0000"/>
                </a:solidFill>
                <a:latin typeface="Georgia" pitchFamily="18" charset="0"/>
              </a:rPr>
              <a:t>Заполни пропуски</a:t>
            </a:r>
          </a:p>
        </p:txBody>
      </p:sp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684213" y="2133600"/>
          <a:ext cx="8137525" cy="2424113"/>
        </p:xfrm>
        <a:graphic>
          <a:graphicData uri="http://schemas.openxmlformats.org/presentationml/2006/ole">
            <p:oleObj spid="_x0000_s11286" name="Формула" r:id="rId3" imgW="1435100" imgH="431800" progId="">
              <p:embed/>
            </p:oleObj>
          </a:graphicData>
        </a:graphic>
      </p:graphicFrame>
      <p:sp>
        <p:nvSpPr>
          <p:cNvPr id="91143" name="AutoShape 7"/>
          <p:cNvSpPr>
            <a:spLocks noChangeArrowheads="1"/>
          </p:cNvSpPr>
          <p:nvPr/>
        </p:nvSpPr>
        <p:spPr bwMode="auto">
          <a:xfrm>
            <a:off x="2916238" y="3284538"/>
            <a:ext cx="1081087" cy="1296987"/>
          </a:xfrm>
          <a:prstGeom prst="irregularSeal1">
            <a:avLst/>
          </a:prstGeom>
          <a:noFill/>
          <a:ln w="222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Georgia" pitchFamily="18" charset="0"/>
              </a:rPr>
              <a:t>1</a:t>
            </a:r>
          </a:p>
        </p:txBody>
      </p:sp>
      <p:sp>
        <p:nvSpPr>
          <p:cNvPr id="91144" name="AutoShape 8"/>
          <p:cNvSpPr>
            <a:spLocks noChangeArrowheads="1"/>
          </p:cNvSpPr>
          <p:nvPr/>
        </p:nvSpPr>
        <p:spPr bwMode="auto">
          <a:xfrm>
            <a:off x="5435600" y="2060575"/>
            <a:ext cx="1081088" cy="1296988"/>
          </a:xfrm>
          <a:prstGeom prst="irregularSeal1">
            <a:avLst/>
          </a:prstGeom>
          <a:noFill/>
          <a:ln w="222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Georgia" pitchFamily="18" charset="0"/>
              </a:rPr>
              <a:t>25</a:t>
            </a:r>
          </a:p>
        </p:txBody>
      </p:sp>
      <p:sp>
        <p:nvSpPr>
          <p:cNvPr id="91145" name="AutoShape 9"/>
          <p:cNvSpPr>
            <a:spLocks noChangeArrowheads="1"/>
          </p:cNvSpPr>
          <p:nvPr/>
        </p:nvSpPr>
        <p:spPr bwMode="auto">
          <a:xfrm>
            <a:off x="7812088" y="2060575"/>
            <a:ext cx="1081087" cy="1296988"/>
          </a:xfrm>
          <a:prstGeom prst="irregularSeal1">
            <a:avLst/>
          </a:prstGeom>
          <a:noFill/>
          <a:ln w="222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Georgia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403849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3" grpId="0" animBg="1"/>
      <p:bldP spid="91144" grpId="0" animBg="1"/>
      <p:bldP spid="911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 noChangeArrowheads="1"/>
          </p:cNvSpPr>
          <p:nvPr>
            <p:ph type="title"/>
          </p:nvPr>
        </p:nvSpPr>
        <p:spPr>
          <a:xfrm>
            <a:off x="468313" y="116631"/>
            <a:ext cx="8229600" cy="1728193"/>
          </a:xfrm>
          <a:prstGeom prst="cloudCallout">
            <a:avLst>
              <a:gd name="adj1" fmla="val 31713"/>
              <a:gd name="adj2" fmla="val 168194"/>
            </a:avLst>
          </a:prstGeom>
          <a:solidFill>
            <a:srgbClr val="CCFFFF"/>
          </a:solidFill>
          <a:ln w="54991" cmpd="thickThin" algn="ctr">
            <a:solidFill>
              <a:srgbClr val="1E768C"/>
            </a:solidFill>
            <a:round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4000" i="1" dirty="0">
                <a:latin typeface="Times New Roman" pitchFamily="18" charset="0"/>
              </a:rPr>
              <a:t>	Самостоятельная 	работа</a:t>
            </a:r>
          </a:p>
        </p:txBody>
      </p:sp>
      <p:graphicFrame>
        <p:nvGraphicFramePr>
          <p:cNvPr id="262152" name="Object 8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601329160"/>
              </p:ext>
            </p:extLst>
          </p:nvPr>
        </p:nvGraphicFramePr>
        <p:xfrm>
          <a:off x="1098550" y="2924944"/>
          <a:ext cx="1039812" cy="3097213"/>
        </p:xfrm>
        <a:graphic>
          <a:graphicData uri="http://schemas.openxmlformats.org/presentationml/2006/ole">
            <p:oleObj spid="_x0000_s12328" name="Формула" r:id="rId3" imgW="545760" imgH="1625400" progId="">
              <p:embed/>
            </p:oleObj>
          </a:graphicData>
        </a:graphic>
      </p:graphicFrame>
      <p:graphicFrame>
        <p:nvGraphicFramePr>
          <p:cNvPr id="262154" name="Object 10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2349305630"/>
              </p:ext>
            </p:extLst>
          </p:nvPr>
        </p:nvGraphicFramePr>
        <p:xfrm>
          <a:off x="3824288" y="2924944"/>
          <a:ext cx="1098550" cy="3124200"/>
        </p:xfrm>
        <a:graphic>
          <a:graphicData uri="http://schemas.openxmlformats.org/presentationml/2006/ole">
            <p:oleObj spid="_x0000_s12329" name="Формула" r:id="rId4" imgW="571320" imgH="1625400" progId="">
              <p:embed/>
            </p:oleObj>
          </a:graphicData>
        </a:graphic>
      </p:graphicFrame>
      <p:sp>
        <p:nvSpPr>
          <p:cNvPr id="262158" name="Rectangle 14"/>
          <p:cNvSpPr>
            <a:spLocks noChangeArrowheads="1"/>
          </p:cNvSpPr>
          <p:nvPr/>
        </p:nvSpPr>
        <p:spPr bwMode="auto">
          <a:xfrm>
            <a:off x="971550" y="2107877"/>
            <a:ext cx="15122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ru-RU" i="1" dirty="0">
                <a:latin typeface="Times New Roman" pitchFamily="18" charset="0"/>
              </a:rPr>
              <a:t>Вариант 1</a:t>
            </a:r>
            <a:r>
              <a:rPr lang="ru-RU" dirty="0"/>
              <a:t>.</a:t>
            </a:r>
          </a:p>
        </p:txBody>
      </p:sp>
      <p:sp>
        <p:nvSpPr>
          <p:cNvPr id="262159" name="Rectangle 15"/>
          <p:cNvSpPr>
            <a:spLocks noChangeArrowheads="1"/>
          </p:cNvSpPr>
          <p:nvPr/>
        </p:nvSpPr>
        <p:spPr bwMode="auto">
          <a:xfrm rot="10800000" flipV="1">
            <a:off x="3923928" y="2129435"/>
            <a:ext cx="1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ru-RU" i="1" dirty="0">
                <a:latin typeface="Times New Roman" pitchFamily="18" charset="0"/>
              </a:rPr>
              <a:t>Вариант 2.</a:t>
            </a:r>
          </a:p>
        </p:txBody>
      </p:sp>
      <p:pic>
        <p:nvPicPr>
          <p:cNvPr id="262165" name="Picture 21" descr="D:\мама\Документы по предмету\математики рисунки\iCAD10IE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951321"/>
            <a:ext cx="2843808" cy="292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9956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 noChangeArrowheads="1"/>
          </p:cNvSpPr>
          <p:nvPr>
            <p:ph type="title"/>
          </p:nvPr>
        </p:nvSpPr>
        <p:spPr>
          <a:xfrm>
            <a:off x="1043608" y="116632"/>
            <a:ext cx="7704855" cy="1728192"/>
          </a:xfrm>
          <a:prstGeom prst="cloudCallout">
            <a:avLst>
              <a:gd name="adj1" fmla="val 31713"/>
              <a:gd name="adj2" fmla="val 168194"/>
            </a:avLst>
          </a:prstGeom>
          <a:solidFill>
            <a:srgbClr val="CCFFFF"/>
          </a:solidFill>
          <a:ln w="54991" cmpd="thickThin" algn="ctr">
            <a:solidFill>
              <a:srgbClr val="1E768C"/>
            </a:solidFill>
            <a:round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None/>
            </a:pPr>
            <a:r>
              <a:rPr lang="ru-RU" sz="4000" i="1" dirty="0" smtClean="0">
                <a:latin typeface="Times New Roman" pitchFamily="18" charset="0"/>
              </a:rPr>
              <a:t>Взаимопроверка:</a:t>
            </a:r>
            <a:endParaRPr lang="ru-RU" sz="4000" i="1" dirty="0">
              <a:latin typeface="Times New Roman" pitchFamily="18" charset="0"/>
            </a:endParaRPr>
          </a:p>
        </p:txBody>
      </p:sp>
      <p:graphicFrame>
        <p:nvGraphicFramePr>
          <p:cNvPr id="265276" name="Group 6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2353005324"/>
              </p:ext>
            </p:extLst>
          </p:nvPr>
        </p:nvGraphicFramePr>
        <p:xfrm>
          <a:off x="611188" y="2636838"/>
          <a:ext cx="4752975" cy="2901951"/>
        </p:xfrm>
        <a:graphic>
          <a:graphicData uri="http://schemas.openxmlformats.org/drawingml/2006/table">
            <a:tbl>
              <a:tblPr/>
              <a:tblGrid>
                <a:gridCol w="600075"/>
                <a:gridCol w="1920875"/>
                <a:gridCol w="2232025"/>
              </a:tblGrid>
              <a:tr h="555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Вариант 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Вариант 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65226" name="Rectangle 10"/>
          <p:cNvSpPr>
            <a:spLocks noChangeArrowheads="1"/>
          </p:cNvSpPr>
          <p:nvPr/>
        </p:nvSpPr>
        <p:spPr bwMode="auto">
          <a:xfrm>
            <a:off x="1763713" y="1451323"/>
            <a:ext cx="194468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ru-RU" sz="3200" i="1" dirty="0" smtClean="0">
              <a:latin typeface="Times New Roman" pitchFamily="18" charset="0"/>
            </a:endParaRPr>
          </a:p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</a:rPr>
              <a:t>Ответы</a:t>
            </a:r>
            <a:endParaRPr lang="ru-RU" sz="3200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</a:endParaRPr>
          </a:p>
        </p:txBody>
      </p:sp>
      <p:graphicFrame>
        <p:nvGraphicFramePr>
          <p:cNvPr id="265269" name="Object 53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908175" y="3213100"/>
          <a:ext cx="333375" cy="574675"/>
        </p:xfrm>
        <a:graphic>
          <a:graphicData uri="http://schemas.openxmlformats.org/presentationml/2006/ole">
            <p:oleObj spid="_x0000_s13466" name="Формула" r:id="rId3" imgW="228501" imgH="393529" progId="">
              <p:embed/>
            </p:oleObj>
          </a:graphicData>
        </a:graphic>
      </p:graphicFrame>
      <p:sp>
        <p:nvSpPr>
          <p:cNvPr id="265278" name="Rectangle 6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5277" name="Object 61"/>
          <p:cNvGraphicFramePr>
            <a:graphicFrameLocks noChangeAspect="1"/>
          </p:cNvGraphicFramePr>
          <p:nvPr/>
        </p:nvGraphicFramePr>
        <p:xfrm>
          <a:off x="2051050" y="3789363"/>
          <a:ext cx="211138" cy="576262"/>
        </p:xfrm>
        <a:graphic>
          <a:graphicData uri="http://schemas.openxmlformats.org/presentationml/2006/ole">
            <p:oleObj spid="_x0000_s13467" name="Формула" r:id="rId4" imgW="139639" imgH="393529" progId="">
              <p:embed/>
            </p:oleObj>
          </a:graphicData>
        </a:graphic>
      </p:graphicFrame>
      <p:sp>
        <p:nvSpPr>
          <p:cNvPr id="265282" name="Rectangle 6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5284" name="Rectangle 6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528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15395538"/>
              </p:ext>
            </p:extLst>
          </p:nvPr>
        </p:nvGraphicFramePr>
        <p:xfrm>
          <a:off x="1979712" y="4365104"/>
          <a:ext cx="288925" cy="574675"/>
        </p:xfrm>
        <a:graphic>
          <a:graphicData uri="http://schemas.openxmlformats.org/presentationml/2006/ole">
            <p:oleObj spid="_x0000_s13468" name="Формула" r:id="rId5" imgW="190417" imgH="393529" progId="">
              <p:embed/>
            </p:oleObj>
          </a:graphicData>
        </a:graphic>
      </p:graphicFrame>
      <p:sp>
        <p:nvSpPr>
          <p:cNvPr id="265286" name="Rectangle 7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5285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78266660"/>
              </p:ext>
            </p:extLst>
          </p:nvPr>
        </p:nvGraphicFramePr>
        <p:xfrm>
          <a:off x="2030626" y="4967139"/>
          <a:ext cx="209550" cy="576262"/>
        </p:xfrm>
        <a:graphic>
          <a:graphicData uri="http://schemas.openxmlformats.org/presentationml/2006/ole">
            <p:oleObj spid="_x0000_s13469" name="Формула" r:id="rId6" imgW="139639" imgH="393529" progId="">
              <p:embed/>
            </p:oleObj>
          </a:graphicData>
        </a:graphic>
      </p:graphicFrame>
      <p:sp>
        <p:nvSpPr>
          <p:cNvPr id="265290" name="Rectangle 7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5289" name="Object 73"/>
          <p:cNvGraphicFramePr>
            <a:graphicFrameLocks noChangeAspect="1"/>
          </p:cNvGraphicFramePr>
          <p:nvPr/>
        </p:nvGraphicFramePr>
        <p:xfrm>
          <a:off x="4048125" y="3213100"/>
          <a:ext cx="306388" cy="576263"/>
        </p:xfrm>
        <a:graphic>
          <a:graphicData uri="http://schemas.openxmlformats.org/presentationml/2006/ole">
            <p:oleObj spid="_x0000_s13470" name="Формула" r:id="rId7" imgW="203112" imgH="393529" progId="">
              <p:embed/>
            </p:oleObj>
          </a:graphicData>
        </a:graphic>
      </p:graphicFrame>
      <p:sp>
        <p:nvSpPr>
          <p:cNvPr id="265292" name="Rectangle 7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5291" name="Object 75"/>
          <p:cNvGraphicFramePr>
            <a:graphicFrameLocks noChangeAspect="1"/>
          </p:cNvGraphicFramePr>
          <p:nvPr/>
        </p:nvGraphicFramePr>
        <p:xfrm>
          <a:off x="4211638" y="3789363"/>
          <a:ext cx="230187" cy="576262"/>
        </p:xfrm>
        <a:graphic>
          <a:graphicData uri="http://schemas.openxmlformats.org/presentationml/2006/ole">
            <p:oleObj spid="_x0000_s13471" name="Формула" r:id="rId8" imgW="152334" imgH="393529" progId="">
              <p:embed/>
            </p:oleObj>
          </a:graphicData>
        </a:graphic>
      </p:graphicFrame>
      <p:sp>
        <p:nvSpPr>
          <p:cNvPr id="265294" name="Rectangle 7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5293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2783980"/>
              </p:ext>
            </p:extLst>
          </p:nvPr>
        </p:nvGraphicFramePr>
        <p:xfrm>
          <a:off x="4139952" y="4365104"/>
          <a:ext cx="301625" cy="534987"/>
        </p:xfrm>
        <a:graphic>
          <a:graphicData uri="http://schemas.openxmlformats.org/presentationml/2006/ole">
            <p:oleObj spid="_x0000_s13472" name="Формула" r:id="rId9" imgW="215713" imgH="393359" progId="">
              <p:embed/>
            </p:oleObj>
          </a:graphicData>
        </a:graphic>
      </p:graphicFrame>
      <p:sp>
        <p:nvSpPr>
          <p:cNvPr id="265296" name="Rectangle 8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5295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88265649"/>
              </p:ext>
            </p:extLst>
          </p:nvPr>
        </p:nvGraphicFramePr>
        <p:xfrm>
          <a:off x="4211960" y="5013176"/>
          <a:ext cx="230187" cy="576262"/>
        </p:xfrm>
        <a:graphic>
          <a:graphicData uri="http://schemas.openxmlformats.org/presentationml/2006/ole">
            <p:oleObj spid="_x0000_s13473" name="Формула" r:id="rId10" imgW="152334" imgH="393529" progId="">
              <p:embed/>
            </p:oleObj>
          </a:graphicData>
        </a:graphic>
      </p:graphicFrame>
      <p:pic>
        <p:nvPicPr>
          <p:cNvPr id="265309" name="Picture 9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013176"/>
            <a:ext cx="4445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5310" name="Picture 9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8617" y="5013176"/>
            <a:ext cx="4445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5311" name="Picture 95" descr="D:\мама\Документы по предмету\математики рисунки\iCAD10IEA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84241"/>
            <a:ext cx="2699792" cy="277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401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 noChangeArrowheads="1"/>
          </p:cNvSpPr>
          <p:nvPr>
            <p:ph type="title"/>
          </p:nvPr>
        </p:nvSpPr>
        <p:spPr>
          <a:xfrm>
            <a:off x="323529" y="0"/>
            <a:ext cx="7982272" cy="1989931"/>
          </a:xfrm>
          <a:prstGeom prst="cloudCallout">
            <a:avLst>
              <a:gd name="adj1" fmla="val 31713"/>
              <a:gd name="adj2" fmla="val 168194"/>
            </a:avLst>
          </a:prstGeom>
          <a:solidFill>
            <a:srgbClr val="CCFFFF"/>
          </a:solidFill>
          <a:ln w="54991" cmpd="thickThin" algn="ctr">
            <a:solidFill>
              <a:srgbClr val="1E768C"/>
            </a:solidFill>
            <a:round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4000" i="1" dirty="0" smtClean="0">
                <a:latin typeface="Times New Roman" pitchFamily="18" charset="0"/>
              </a:rPr>
              <a:t>Самостоятельная    </a:t>
            </a:r>
            <a:r>
              <a:rPr lang="ru-RU" sz="4000" i="1" dirty="0">
                <a:latin typeface="Times New Roman" pitchFamily="18" charset="0"/>
              </a:rPr>
              <a:t>	работа</a:t>
            </a:r>
          </a:p>
        </p:txBody>
      </p:sp>
      <p:graphicFrame>
        <p:nvGraphicFramePr>
          <p:cNvPr id="265276" name="Group 60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2353005324"/>
              </p:ext>
            </p:extLst>
          </p:nvPr>
        </p:nvGraphicFramePr>
        <p:xfrm>
          <a:off x="611188" y="2636838"/>
          <a:ext cx="4752975" cy="2901951"/>
        </p:xfrm>
        <a:graphic>
          <a:graphicData uri="http://schemas.openxmlformats.org/drawingml/2006/table">
            <a:tbl>
              <a:tblPr/>
              <a:tblGrid>
                <a:gridCol w="600075"/>
                <a:gridCol w="1920875"/>
                <a:gridCol w="2232025"/>
              </a:tblGrid>
              <a:tr h="555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Вариант 1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Вариант 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5269" name="Object 53"/>
          <p:cNvGraphicFramePr>
            <a:graphicFrameLocks noGrp="1" noChangeAspect="1"/>
          </p:cNvGraphicFramePr>
          <p:nvPr>
            <p:ph sz="quarter" idx="14"/>
          </p:nvPr>
        </p:nvGraphicFramePr>
        <p:xfrm>
          <a:off x="1908175" y="3213100"/>
          <a:ext cx="333375" cy="574675"/>
        </p:xfrm>
        <a:graphic>
          <a:graphicData uri="http://schemas.openxmlformats.org/presentationml/2006/ole">
            <p:oleObj spid="_x0000_s14490" name="Формула" r:id="rId3" imgW="228501" imgH="393529" progId="">
              <p:embed/>
            </p:oleObj>
          </a:graphicData>
        </a:graphic>
      </p:graphicFrame>
      <p:sp>
        <p:nvSpPr>
          <p:cNvPr id="265226" name="Rectangle 10"/>
          <p:cNvSpPr>
            <a:spLocks noChangeArrowheads="1"/>
          </p:cNvSpPr>
          <p:nvPr/>
        </p:nvSpPr>
        <p:spPr bwMode="auto">
          <a:xfrm>
            <a:off x="1841922" y="1576065"/>
            <a:ext cx="186647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2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srgbClr val="000000"/>
                </a:solidFill>
                <a:latin typeface="Times New Roman" pitchFamily="18" charset="0"/>
              </a:rPr>
              <a:t>Ответы</a:t>
            </a:r>
          </a:p>
        </p:txBody>
      </p:sp>
      <p:sp>
        <p:nvSpPr>
          <p:cNvPr id="265278" name="Rectangle 6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65277" name="Object 61"/>
          <p:cNvGraphicFramePr>
            <a:graphicFrameLocks noChangeAspect="1"/>
          </p:cNvGraphicFramePr>
          <p:nvPr/>
        </p:nvGraphicFramePr>
        <p:xfrm>
          <a:off x="2051050" y="3789363"/>
          <a:ext cx="211138" cy="576262"/>
        </p:xfrm>
        <a:graphic>
          <a:graphicData uri="http://schemas.openxmlformats.org/presentationml/2006/ole">
            <p:oleObj spid="_x0000_s14491" name="Формула" r:id="rId4" imgW="139639" imgH="393529" progId="">
              <p:embed/>
            </p:oleObj>
          </a:graphicData>
        </a:graphic>
      </p:graphicFrame>
      <p:sp>
        <p:nvSpPr>
          <p:cNvPr id="265282" name="Rectangle 6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5284" name="Rectangle 6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6528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15395538"/>
              </p:ext>
            </p:extLst>
          </p:nvPr>
        </p:nvGraphicFramePr>
        <p:xfrm>
          <a:off x="1979712" y="4365104"/>
          <a:ext cx="288925" cy="574675"/>
        </p:xfrm>
        <a:graphic>
          <a:graphicData uri="http://schemas.openxmlformats.org/presentationml/2006/ole">
            <p:oleObj spid="_x0000_s14492" name="Формула" r:id="rId5" imgW="190417" imgH="393529" progId="">
              <p:embed/>
            </p:oleObj>
          </a:graphicData>
        </a:graphic>
      </p:graphicFrame>
      <p:sp>
        <p:nvSpPr>
          <p:cNvPr id="265286" name="Rectangle 7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65285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78266660"/>
              </p:ext>
            </p:extLst>
          </p:nvPr>
        </p:nvGraphicFramePr>
        <p:xfrm>
          <a:off x="2030626" y="4967139"/>
          <a:ext cx="209550" cy="576262"/>
        </p:xfrm>
        <a:graphic>
          <a:graphicData uri="http://schemas.openxmlformats.org/presentationml/2006/ole">
            <p:oleObj spid="_x0000_s14493" name="Формула" r:id="rId6" imgW="139639" imgH="393529" progId="">
              <p:embed/>
            </p:oleObj>
          </a:graphicData>
        </a:graphic>
      </p:graphicFrame>
      <p:sp>
        <p:nvSpPr>
          <p:cNvPr id="265290" name="Rectangle 7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65289" name="Object 73"/>
          <p:cNvGraphicFramePr>
            <a:graphicFrameLocks noChangeAspect="1"/>
          </p:cNvGraphicFramePr>
          <p:nvPr/>
        </p:nvGraphicFramePr>
        <p:xfrm>
          <a:off x="4048125" y="3213100"/>
          <a:ext cx="306388" cy="576263"/>
        </p:xfrm>
        <a:graphic>
          <a:graphicData uri="http://schemas.openxmlformats.org/presentationml/2006/ole">
            <p:oleObj spid="_x0000_s14494" name="Формула" r:id="rId7" imgW="203112" imgH="393529" progId="">
              <p:embed/>
            </p:oleObj>
          </a:graphicData>
        </a:graphic>
      </p:graphicFrame>
      <p:sp>
        <p:nvSpPr>
          <p:cNvPr id="265292" name="Rectangle 7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65291" name="Object 75"/>
          <p:cNvGraphicFramePr>
            <a:graphicFrameLocks noChangeAspect="1"/>
          </p:cNvGraphicFramePr>
          <p:nvPr/>
        </p:nvGraphicFramePr>
        <p:xfrm>
          <a:off x="4211638" y="3789363"/>
          <a:ext cx="230187" cy="576262"/>
        </p:xfrm>
        <a:graphic>
          <a:graphicData uri="http://schemas.openxmlformats.org/presentationml/2006/ole">
            <p:oleObj spid="_x0000_s14495" name="Формула" r:id="rId8" imgW="152334" imgH="393529" progId="">
              <p:embed/>
            </p:oleObj>
          </a:graphicData>
        </a:graphic>
      </p:graphicFrame>
      <p:sp>
        <p:nvSpPr>
          <p:cNvPr id="265294" name="Rectangle 7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65293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2783980"/>
              </p:ext>
            </p:extLst>
          </p:nvPr>
        </p:nvGraphicFramePr>
        <p:xfrm>
          <a:off x="4139952" y="4365104"/>
          <a:ext cx="301625" cy="534987"/>
        </p:xfrm>
        <a:graphic>
          <a:graphicData uri="http://schemas.openxmlformats.org/presentationml/2006/ole">
            <p:oleObj spid="_x0000_s14496" name="Формула" r:id="rId9" imgW="215713" imgH="393359" progId="">
              <p:embed/>
            </p:oleObj>
          </a:graphicData>
        </a:graphic>
      </p:graphicFrame>
      <p:sp>
        <p:nvSpPr>
          <p:cNvPr id="265296" name="Rectangle 8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265295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86887678"/>
              </p:ext>
            </p:extLst>
          </p:nvPr>
        </p:nvGraphicFramePr>
        <p:xfrm>
          <a:off x="4208023" y="4963213"/>
          <a:ext cx="230187" cy="576262"/>
        </p:xfrm>
        <a:graphic>
          <a:graphicData uri="http://schemas.openxmlformats.org/presentationml/2006/ole">
            <p:oleObj spid="_x0000_s14497" name="Формула" r:id="rId10" imgW="152334" imgH="393529" progId="">
              <p:embed/>
            </p:oleObj>
          </a:graphicData>
        </a:graphic>
      </p:graphicFrame>
      <p:pic>
        <p:nvPicPr>
          <p:cNvPr id="265309" name="Picture 9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013176"/>
            <a:ext cx="4445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5310" name="Picture 9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8617" y="5013176"/>
            <a:ext cx="4445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5311" name="Picture 95" descr="D:\мама\Документы по предмету\математики рисунки\iCAD10IEA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84241"/>
            <a:ext cx="2699792" cy="277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401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600" y="476672"/>
            <a:ext cx="7272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С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егодня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я узнал…</a:t>
            </a:r>
          </a:p>
          <a:p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Б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ыло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трудно…</a:t>
            </a:r>
          </a:p>
          <a:p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Я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выполнял задания…</a:t>
            </a: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Я понял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, что…</a:t>
            </a:r>
          </a:p>
          <a:p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Т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еперь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я могу…</a:t>
            </a: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Я почувствовал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, что…</a:t>
            </a:r>
          </a:p>
          <a:p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Я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приобрел…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01757"/>
            <a:ext cx="4166239" cy="315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1028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76672"/>
            <a:ext cx="9144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solidFill>
                  <a:srgbClr val="CC0000"/>
                </a:solidFill>
                <a:latin typeface="Georgia" pitchFamily="18" charset="0"/>
              </a:rPr>
              <a:t>Домашнее задание</a:t>
            </a:r>
            <a:endParaRPr lang="ru-RU" sz="6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988840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C0000"/>
                </a:solidFill>
                <a:latin typeface="Georgia" pitchFamily="18" charset="0"/>
              </a:rPr>
              <a:t>П.14,  знать правило деления дробей</a:t>
            </a:r>
          </a:p>
          <a:p>
            <a:r>
              <a:rPr lang="ru-RU" sz="3200" b="1" dirty="0" smtClean="0">
                <a:solidFill>
                  <a:srgbClr val="CC0000"/>
                </a:solidFill>
                <a:latin typeface="Georgia" pitchFamily="18" charset="0"/>
              </a:rPr>
              <a:t>№451</a:t>
            </a:r>
            <a:endParaRPr lang="ru-RU" sz="3200" b="1" dirty="0" smtClean="0">
              <a:solidFill>
                <a:srgbClr val="CC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40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2813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B45F07"/>
                </a:solidFill>
                <a:latin typeface="Impact" pitchFamily="34" charset="0"/>
              </a:rPr>
              <a:t>Устная работа:</a:t>
            </a:r>
            <a:endParaRPr lang="ru-RU" sz="3200" dirty="0">
              <a:solidFill>
                <a:srgbClr val="B45F07"/>
              </a:solidFill>
              <a:latin typeface="Impact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19" y="1697683"/>
            <a:ext cx="5926137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28699" y="1064237"/>
            <a:ext cx="3898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Сократите</a:t>
            </a:r>
            <a:r>
              <a:rPr lang="ru-RU" sz="2800" i="1" dirty="0" smtClean="0">
                <a:solidFill>
                  <a:schemeClr val="accent4">
                    <a:lumMod val="75000"/>
                  </a:schemeClr>
                </a:solidFill>
              </a:rPr>
              <a:t> дробь:</a:t>
            </a:r>
            <a:endParaRPr lang="ru-RU" sz="28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2708920"/>
            <a:ext cx="6163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2. Назовите им обратные дроби.</a:t>
            </a:r>
            <a:endParaRPr lang="ru-RU" sz="2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8698" y="3244334"/>
            <a:ext cx="69956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chemeClr val="accent4">
                    <a:lumMod val="75000"/>
                  </a:schemeClr>
                </a:solidFill>
              </a:rPr>
              <a:t>3.Найдите значение выражения:</a:t>
            </a:r>
            <a:endParaRPr lang="ru-RU" sz="2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Прямоугольник 9"/>
              <p:cNvSpPr/>
              <p:nvPr/>
            </p:nvSpPr>
            <p:spPr>
              <a:xfrm>
                <a:off x="1331640" y="3933056"/>
                <a:ext cx="5544617" cy="1161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𝟑</m:t>
                          </m:r>
                        </m:num>
                        <m:den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𝟕</m:t>
                          </m:r>
                        </m:den>
                      </m:f>
                      <m:r>
                        <a:rPr lang="ru-RU" sz="28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×</m:t>
                      </m:r>
                      <m:f>
                        <m:fPr>
                          <m:ctrlP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𝟏</m:t>
                          </m:r>
                        </m:num>
                        <m:den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𝟒</m:t>
                          </m:r>
                        </m:den>
                      </m:f>
                      <m:r>
                        <a:rPr lang="ru-RU" sz="28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;  </m:t>
                      </m:r>
                      <m:f>
                        <m:fPr>
                          <m:ctrlP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𝟓</m:t>
                          </m:r>
                        </m:num>
                        <m:den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𝟗</m:t>
                          </m:r>
                        </m:den>
                      </m:f>
                      <m:r>
                        <a:rPr lang="ru-RU" sz="28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×</m:t>
                      </m:r>
                      <m:f>
                        <m:fPr>
                          <m:ctrlP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𝟏</m:t>
                          </m:r>
                        </m:num>
                        <m:den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𝟏𝟓</m:t>
                          </m:r>
                        </m:den>
                      </m:f>
                      <m:r>
                        <a:rPr lang="ru-RU" sz="28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; </m:t>
                      </m:r>
                      <m:f>
                        <m:fPr>
                          <m:ctrlP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𝟗</m:t>
                          </m:r>
                        </m:num>
                        <m:den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𝟐𝟎</m:t>
                          </m:r>
                        </m:den>
                      </m:f>
                      <m:r>
                        <a:rPr lang="ru-RU" sz="28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×</m:t>
                      </m:r>
                      <m:f>
                        <m:fPr>
                          <m:ctrlP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𝟒</m:t>
                          </m:r>
                        </m:num>
                        <m:den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𝟐𝟕</m:t>
                          </m:r>
                        </m:den>
                      </m:f>
                      <m:r>
                        <a:rPr lang="ru-RU" sz="2800" b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 .</m:t>
                      </m:r>
                    </m:oMath>
                  </m:oMathPara>
                </a14:m>
                <a:endParaRPr lang="ru-RU" sz="8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933056"/>
                <a:ext cx="5544617" cy="1161536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40319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036496" cy="685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993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-облако 1"/>
          <p:cNvSpPr txBox="1">
            <a:spLocks noChangeArrowheads="1"/>
          </p:cNvSpPr>
          <p:nvPr/>
        </p:nvSpPr>
        <p:spPr bwMode="auto">
          <a:xfrm>
            <a:off x="827088" y="115888"/>
            <a:ext cx="8229600" cy="1143000"/>
          </a:xfrm>
          <a:prstGeom prst="cloudCallout">
            <a:avLst>
              <a:gd name="adj1" fmla="val 22917"/>
              <a:gd name="adj2" fmla="val 251667"/>
            </a:avLst>
          </a:prstGeom>
          <a:solidFill>
            <a:srgbClr val="CCFFFF"/>
          </a:solidFill>
          <a:ln w="54991" cmpd="thickThin" algn="ctr">
            <a:solidFill>
              <a:srgbClr val="1E768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i="1" smtClean="0">
                <a:latin typeface="Times New Roman" pitchFamily="18" charset="0"/>
              </a:rPr>
              <a:t>Проблемная ситуация</a:t>
            </a:r>
            <a:endParaRPr lang="ru-RU" sz="4000" i="1" dirty="0" smtClean="0">
              <a:latin typeface="Times New Roman" pitchFamily="18" charset="0"/>
            </a:endParaRPr>
          </a:p>
        </p:txBody>
      </p:sp>
      <p:pic>
        <p:nvPicPr>
          <p:cNvPr id="3" name="Picture 36" descr="D:\мама\Документы по предмету\математики рисунки\х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884613"/>
            <a:ext cx="3544887" cy="296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2780928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Найти неизвестную  сторону прямоугольника.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04265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11"/>
          <p:cNvSpPr txBox="1">
            <a:spLocks noChangeArrowheads="1"/>
          </p:cNvSpPr>
          <p:nvPr/>
        </p:nvSpPr>
        <p:spPr bwMode="auto">
          <a:xfrm>
            <a:off x="755576" y="116632"/>
            <a:ext cx="8229600" cy="1143000"/>
          </a:xfrm>
          <a:prstGeom prst="cloudCallout">
            <a:avLst>
              <a:gd name="adj1" fmla="val 22917"/>
              <a:gd name="adj2" fmla="val 251667"/>
            </a:avLst>
          </a:prstGeom>
          <a:solidFill>
            <a:srgbClr val="CCFFFF"/>
          </a:solidFill>
          <a:ln w="54991" cmpd="thickThin" algn="ctr">
            <a:solidFill>
              <a:srgbClr val="1E768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i="1" dirty="0" smtClean="0">
                <a:latin typeface="Times New Roman" pitchFamily="18" charset="0"/>
              </a:rPr>
              <a:t>Решение проблемы:</a:t>
            </a:r>
          </a:p>
        </p:txBody>
      </p:sp>
      <p:pic>
        <p:nvPicPr>
          <p:cNvPr id="16388" name="Picture 4" descr="D:\мама\Документы по предмету\математики рисунки\iCASPS3E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5574" y="4786867"/>
            <a:ext cx="2638425" cy="2072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251520" y="1502126"/>
            <a:ext cx="25922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ru-RU" sz="2400" dirty="0" smtClean="0"/>
              <a:t>Первый способ</a:t>
            </a:r>
            <a:r>
              <a:rPr lang="ru-RU" sz="2400" dirty="0"/>
              <a:t>: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9438" y="2060575"/>
          <a:ext cx="1582737" cy="1077913"/>
        </p:xfrm>
        <a:graphic>
          <a:graphicData uri="http://schemas.openxmlformats.org/presentationml/2006/ole">
            <p:oleObj spid="_x0000_s16413" name="Формула" r:id="rId4" imgW="583947" imgH="634725" progId="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3567733"/>
              </p:ext>
            </p:extLst>
          </p:nvPr>
        </p:nvGraphicFramePr>
        <p:xfrm>
          <a:off x="539750" y="2924175"/>
          <a:ext cx="1366838" cy="692150"/>
        </p:xfrm>
        <a:graphic>
          <a:graphicData uri="http://schemas.openxmlformats.org/presentationml/2006/ole">
            <p:oleObj spid="_x0000_s16414" name="Формула" r:id="rId5" imgW="736280" imgH="393529" progId="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93509746"/>
              </p:ext>
            </p:extLst>
          </p:nvPr>
        </p:nvGraphicFramePr>
        <p:xfrm>
          <a:off x="587375" y="3933825"/>
          <a:ext cx="1152525" cy="612775"/>
        </p:xfrm>
        <a:graphic>
          <a:graphicData uri="http://schemas.openxmlformats.org/presentationml/2006/ole">
            <p:oleObj spid="_x0000_s16415" name="Формула" r:id="rId6" imgW="457002" imgH="393529" progId="">
              <p:embed/>
            </p:oleObj>
          </a:graphicData>
        </a:graphic>
      </p:graphicFrame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2741613" y="1509772"/>
            <a:ext cx="24784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ru-RU" sz="2400" dirty="0"/>
              <a:t>Второй способ: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7182309"/>
              </p:ext>
            </p:extLst>
          </p:nvPr>
        </p:nvGraphicFramePr>
        <p:xfrm>
          <a:off x="2936875" y="2060575"/>
          <a:ext cx="1612900" cy="927100"/>
        </p:xfrm>
        <a:graphic>
          <a:graphicData uri="http://schemas.openxmlformats.org/presentationml/2006/ole">
            <p:oleObj spid="_x0000_s16416" name="Формула" r:id="rId7" imgW="1104421" imgH="634725" progId="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79261904"/>
              </p:ext>
            </p:extLst>
          </p:nvPr>
        </p:nvGraphicFramePr>
        <p:xfrm>
          <a:off x="2843213" y="2924175"/>
          <a:ext cx="1368425" cy="685800"/>
        </p:xfrm>
        <a:graphic>
          <a:graphicData uri="http://schemas.openxmlformats.org/presentationml/2006/ole">
            <p:oleObj spid="_x0000_s16417" name="Формула" r:id="rId8" imgW="787058" imgH="393529" progId="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08552031"/>
              </p:ext>
            </p:extLst>
          </p:nvPr>
        </p:nvGraphicFramePr>
        <p:xfrm>
          <a:off x="2797175" y="4005263"/>
          <a:ext cx="1152525" cy="612775"/>
        </p:xfrm>
        <a:graphic>
          <a:graphicData uri="http://schemas.openxmlformats.org/presentationml/2006/ole">
            <p:oleObj spid="_x0000_s16418" name="Формула" r:id="rId9" imgW="457002" imgH="393529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6495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48" y="260648"/>
            <a:ext cx="70567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 smtClean="0">
                <a:solidFill>
                  <a:srgbClr val="800080"/>
                </a:solidFill>
              </a:rPr>
              <a:t>Вывод:</a:t>
            </a:r>
            <a:endParaRPr lang="ru-RU" sz="6600" b="1" i="1" dirty="0">
              <a:solidFill>
                <a:srgbClr val="80008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Прямоугольник 2"/>
              <p:cNvSpPr/>
              <p:nvPr/>
            </p:nvSpPr>
            <p:spPr>
              <a:xfrm>
                <a:off x="611549" y="1988840"/>
                <a:ext cx="8136916" cy="20210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600" b="1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  <m:r>
                        <a:rPr lang="ru-RU" sz="6600" b="1" i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/>
                        </a:rPr>
                        <m:t> ÷</m:t>
                      </m:r>
                      <m:f>
                        <m:fPr>
                          <m:ctrlP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ru-RU" sz="6600" b="1" i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  <m:r>
                        <a:rPr lang="ru-RU" sz="6600" b="1" i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ru-RU" sz="6600" b="1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5400" b="1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49" y="1988840"/>
                <a:ext cx="8136916" cy="2021066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4090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476672"/>
            <a:ext cx="567037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</a:t>
            </a:r>
            <a:r>
              <a:rPr lang="ru-RU" sz="28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ТОБЫ </a:t>
            </a:r>
            <a:r>
              <a:rPr lang="ru-RU" sz="2800" u="sng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РАЗДЕЛИТЬ ОДНУ ДРОБЬ НА ДРУГУЮ</a:t>
            </a:r>
            <a:r>
              <a:rPr lang="ru-RU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НАДО ДЕЛИМОЕ УМНОЖИТЬ НА ЧИСЛО, ОБРАТНОЕ ДЕЛИТЕЛЮ.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Прямоугольник 1"/>
              <p:cNvSpPr/>
              <p:nvPr/>
            </p:nvSpPr>
            <p:spPr>
              <a:xfrm>
                <a:off x="3860106" y="3180663"/>
                <a:ext cx="2674130" cy="9009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C00000"/>
                    </a:solidFill>
                  </a:rPr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𝒄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C00000"/>
                    </a:solidFill>
                  </a:rPr>
                  <a:t> х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𝒄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106" y="3180663"/>
                <a:ext cx="2674130" cy="900952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10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17626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51520" y="3429000"/>
            <a:ext cx="403244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3442764"/>
            <a:ext cx="403244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1907704" y="404664"/>
            <a:ext cx="4968552" cy="2448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123729" y="908720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Impact" pitchFamily="34" charset="0"/>
              </a:rPr>
              <a:t>Деление обыкновенной дроби на:</a:t>
            </a:r>
            <a:endParaRPr lang="ru-RU" sz="3200" dirty="0">
              <a:latin typeface="Impact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573017"/>
            <a:ext cx="37804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prstClr val="black"/>
                </a:solidFill>
                <a:latin typeface="Impact" pitchFamily="34" charset="0"/>
              </a:rPr>
              <a:t>натуральное </a:t>
            </a:r>
            <a:r>
              <a:rPr lang="ru-RU" sz="3200" dirty="0">
                <a:solidFill>
                  <a:prstClr val="black"/>
                </a:solidFill>
                <a:latin typeface="Impact" pitchFamily="34" charset="0"/>
              </a:rPr>
              <a:t>число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6056" y="3573017"/>
            <a:ext cx="3921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Impact" pitchFamily="34" charset="0"/>
              </a:rPr>
              <a:t>Обыкновенную дробь</a:t>
            </a:r>
            <a:endParaRPr lang="ru-RU" sz="2800" dirty="0">
              <a:latin typeface="Impact" pitchFamily="34" charset="0"/>
            </a:endParaRPr>
          </a:p>
        </p:txBody>
      </p:sp>
      <p:cxnSp>
        <p:nvCxnSpPr>
          <p:cNvPr id="10" name="Прямая со стрелкой 9"/>
          <p:cNvCxnSpPr>
            <a:stCxn id="3" idx="4"/>
          </p:cNvCxnSpPr>
          <p:nvPr/>
        </p:nvCxnSpPr>
        <p:spPr>
          <a:xfrm flipH="1">
            <a:off x="2123729" y="2852936"/>
            <a:ext cx="2268251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3" idx="4"/>
          </p:cNvCxnSpPr>
          <p:nvPr/>
        </p:nvCxnSpPr>
        <p:spPr>
          <a:xfrm>
            <a:off x="4391980" y="2852936"/>
            <a:ext cx="2484276" cy="5898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044" y="4869160"/>
            <a:ext cx="3998913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76402" y="4875510"/>
            <a:ext cx="451167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1857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7035" name="Object 11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242929153"/>
              </p:ext>
            </p:extLst>
          </p:nvPr>
        </p:nvGraphicFramePr>
        <p:xfrm>
          <a:off x="323528" y="3933056"/>
          <a:ext cx="735012" cy="2519362"/>
        </p:xfrm>
        <a:graphic>
          <a:graphicData uri="http://schemas.openxmlformats.org/presentationml/2006/ole">
            <p:oleObj spid="_x0000_s9260" name="Формула" r:id="rId3" imgW="355320" imgH="1218960" progId="">
              <p:embed/>
            </p:oleObj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39675498"/>
              </p:ext>
            </p:extLst>
          </p:nvPr>
        </p:nvGraphicFramePr>
        <p:xfrm>
          <a:off x="323528" y="1268760"/>
          <a:ext cx="765175" cy="2370138"/>
        </p:xfrm>
        <a:graphic>
          <a:graphicData uri="http://schemas.openxmlformats.org/presentationml/2006/ole">
            <p:oleObj spid="_x0000_s9261" name="Формула" r:id="rId4" imgW="393480" imgH="1218960" progId="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778098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C00000"/>
                </a:solidFill>
              </a:rPr>
              <a:t>Выполни деление: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295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175</Words>
  <Application>Microsoft Office PowerPoint</Application>
  <PresentationFormat>Экран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Воздушный поток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Выполни деление:</vt:lpstr>
      <vt:lpstr>Решите:   № 448(1,4,5)  №452(1,4,5)</vt:lpstr>
      <vt:lpstr>Заполни пропуски</vt:lpstr>
      <vt:lpstr>Заполни пропуски</vt:lpstr>
      <vt:lpstr> Самостоятельная  работа</vt:lpstr>
      <vt:lpstr>Взаимопроверка:</vt:lpstr>
      <vt:lpstr>Самостоятельная     работа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Саныч</dc:creator>
  <cp:lastModifiedBy>Admin</cp:lastModifiedBy>
  <cp:revision>37</cp:revision>
  <dcterms:created xsi:type="dcterms:W3CDTF">2013-11-06T15:51:58Z</dcterms:created>
  <dcterms:modified xsi:type="dcterms:W3CDTF">2020-11-21T17:04:14Z</dcterms:modified>
</cp:coreProperties>
</file>