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2"/>
  </p:notesMasterIdLst>
  <p:sldIdLst>
    <p:sldId id="256" r:id="rId2"/>
    <p:sldId id="257" r:id="rId3"/>
    <p:sldId id="335" r:id="rId4"/>
    <p:sldId id="336" r:id="rId5"/>
    <p:sldId id="337" r:id="rId6"/>
    <p:sldId id="323" r:id="rId7"/>
    <p:sldId id="324" r:id="rId8"/>
    <p:sldId id="338" r:id="rId9"/>
    <p:sldId id="339" r:id="rId10"/>
    <p:sldId id="322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A3B2"/>
    <a:srgbClr val="969696"/>
    <a:srgbClr val="808080"/>
    <a:srgbClr val="000000"/>
    <a:srgbClr val="1C1C1C"/>
    <a:srgbClr val="5F5F5F"/>
    <a:srgbClr val="FFFFFF"/>
    <a:srgbClr val="DDDDD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975" autoAdjust="0"/>
    <p:restoredTop sz="94786" autoAdjust="0"/>
  </p:normalViewPr>
  <p:slideViewPr>
    <p:cSldViewPr>
      <p:cViewPr varScale="1">
        <p:scale>
          <a:sx n="68" d="100"/>
          <a:sy n="68" d="100"/>
        </p:scale>
        <p:origin x="-1118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 altLang="ru-RU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 altLang="ru-RU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 altLang="ru-RU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E4C09C9B-0B31-43A2-83B9-F757D3A73965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5FA0F7-DF8E-4A7C-81DD-7DBEF5A7C1AF}" type="slidenum">
              <a:rPr lang="en-US" altLang="ru-RU"/>
              <a:pPr/>
              <a:t>6</a:t>
            </a:fld>
            <a:endParaRPr lang="en-US" altLang="ru-RU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72000" cy="3429000"/>
          </a:xfrm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ru-RU"/>
              <a:t>Content Layouts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r>
              <a:rPr lang="en-US" altLang="ru-RU" smtClean="0"/>
              <a:t>www.themegallery.com</a:t>
            </a:r>
            <a:endParaRPr lang="en-U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3B4B859B-51EE-4B33-B79B-9C62301B805E}" type="slidenum">
              <a:rPr lang="en-US" altLang="ru-RU" smtClean="0"/>
              <a:pPr/>
              <a:t>‹#›</a:t>
            </a:fld>
            <a:endParaRPr lang="en-US" alt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2883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E662-3BD4-4650-B9F7-A572EF706E6B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309709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E662-3BD4-4650-B9F7-A572EF706E6B}" type="slidenum">
              <a:rPr lang="en-US" altLang="ru-RU" smtClean="0"/>
              <a:pPr/>
              <a:t>‹#›</a:t>
            </a:fld>
            <a:endParaRPr lang="en-US" alt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529871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E662-3BD4-4650-B9F7-A572EF706E6B}" type="slidenum">
              <a:rPr lang="en-US" altLang="ru-RU" smtClean="0"/>
              <a:pPr/>
              <a:t>‹#›</a:t>
            </a:fld>
            <a:endParaRPr lang="en-US" alt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93444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E662-3BD4-4650-B9F7-A572EF706E6B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3758569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E662-3BD4-4650-B9F7-A572EF706E6B}" type="slidenum">
              <a:rPr lang="en-US" altLang="ru-RU" smtClean="0"/>
              <a:pPr/>
              <a:t>‹#›</a:t>
            </a:fld>
            <a:endParaRPr lang="en-US" alt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938028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E662-3BD4-4650-B9F7-A572EF706E6B}" type="slidenum">
              <a:rPr lang="en-US" altLang="ru-RU" smtClean="0"/>
              <a:pPr/>
              <a:t>‹#›</a:t>
            </a:fld>
            <a:endParaRPr lang="en-US" alt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619875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A3F2B-944B-49EE-96A4-851F12C106B4}" type="slidenum">
              <a:rPr lang="en-US" altLang="ru-RU" smtClean="0"/>
              <a:pPr/>
              <a:t>‹#›</a:t>
            </a:fld>
            <a:endParaRPr lang="en-US" alt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90937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65DB-BA9B-4F84-8C72-81515341E58E}" type="slidenum">
              <a:rPr lang="en-US" altLang="ru-RU" smtClean="0"/>
              <a:pPr/>
              <a:t>‹#›</a:t>
            </a:fld>
            <a:endParaRPr lang="en-US" alt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941912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3914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67475"/>
            <a:ext cx="2895600" cy="30162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fld id="{D597913D-898F-47DD-A13D-71A3A7799EC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3985091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869CF-2792-482E-AD61-1DC1BB7BF35A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784769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0F829-0B8B-4DD4-9481-D7EC89C48CB6}" type="slidenum">
              <a:rPr lang="en-US" altLang="ru-RU" smtClean="0"/>
              <a:pPr/>
              <a:t>‹#›</a:t>
            </a:fld>
            <a:endParaRPr lang="en-US" alt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610809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96C5C-913A-4877-B9F7-D72B25361C7E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3569147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2DBC6-14BE-49A1-A2A3-7AF1E442CED9}" type="slidenum">
              <a:rPr lang="en-US" altLang="ru-RU" smtClean="0"/>
              <a:pPr/>
              <a:t>‹#›</a:t>
            </a:fld>
            <a:endParaRPr lang="en-US" alt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597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11D41-E990-4A94-A520-074F68948049}" type="slidenum">
              <a:rPr lang="en-US" altLang="ru-RU" smtClean="0"/>
              <a:pPr/>
              <a:t>‹#›</a:t>
            </a:fld>
            <a:endParaRPr lang="en-US" alt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644922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0256-E00D-483A-BEF9-C5A58B593744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310591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27924-ACB1-4EE7-95D7-C90E75A0265A}" type="slidenum">
              <a:rPr lang="en-US" altLang="ru-RU" smtClean="0"/>
              <a:pPr/>
              <a:t>‹#›</a:t>
            </a:fld>
            <a:endParaRPr lang="en-US" alt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45568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FF193-B147-4997-93D8-F007EF813799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65878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BE5E662-3BD4-4650-B9F7-A572EF706E6B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87182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2" r:id="rId18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6248400" y="6400800"/>
            <a:ext cx="2895600" cy="320675"/>
          </a:xfrm>
        </p:spPr>
        <p:txBody>
          <a:bodyPr/>
          <a:lstStyle/>
          <a:p>
            <a:endParaRPr lang="en-US" alt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907704" y="1700808"/>
            <a:ext cx="55446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Нормативно-правовая база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противодействия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наркотизму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Arc 3"/>
          <p:cNvSpPr>
            <a:spLocks/>
          </p:cNvSpPr>
          <p:nvPr/>
        </p:nvSpPr>
        <p:spPr bwMode="gray">
          <a:xfrm>
            <a:off x="11113" y="4292600"/>
            <a:ext cx="2568575" cy="2565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solidFill>
            <a:schemeClr val="accent1">
              <a:alpha val="0"/>
            </a:schemeClr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6740" name="Line 4"/>
          <p:cNvSpPr>
            <a:spLocks noChangeShapeType="1"/>
          </p:cNvSpPr>
          <p:nvPr/>
        </p:nvSpPr>
        <p:spPr bwMode="gray">
          <a:xfrm flipH="1">
            <a:off x="0" y="6400800"/>
            <a:ext cx="2819400" cy="228600"/>
          </a:xfrm>
          <a:prstGeom prst="line">
            <a:avLst/>
          </a:prstGeom>
          <a:noFill/>
          <a:ln w="9525">
            <a:solidFill>
              <a:schemeClr val="accent1">
                <a:alpha val="39999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6741" name="Line 5"/>
          <p:cNvSpPr>
            <a:spLocks noChangeShapeType="1"/>
          </p:cNvSpPr>
          <p:nvPr/>
        </p:nvSpPr>
        <p:spPr bwMode="gray">
          <a:xfrm flipH="1">
            <a:off x="0" y="3962400"/>
            <a:ext cx="609600" cy="2667000"/>
          </a:xfrm>
          <a:prstGeom prst="line">
            <a:avLst/>
          </a:prstGeom>
          <a:noFill/>
          <a:ln w="9525">
            <a:solidFill>
              <a:schemeClr val="accent1">
                <a:alpha val="39999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6742" name="AutoShape 6"/>
          <p:cNvSpPr>
            <a:spLocks noChangeArrowheads="1"/>
          </p:cNvSpPr>
          <p:nvPr/>
        </p:nvSpPr>
        <p:spPr bwMode="black">
          <a:xfrm>
            <a:off x="1614488" y="3543300"/>
            <a:ext cx="228600" cy="2286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60001"/>
            </a:srgbClr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6743" name="AutoShape 7"/>
          <p:cNvSpPr>
            <a:spLocks noChangeArrowheads="1"/>
          </p:cNvSpPr>
          <p:nvPr/>
        </p:nvSpPr>
        <p:spPr bwMode="black">
          <a:xfrm>
            <a:off x="2506663" y="4032250"/>
            <a:ext cx="228600" cy="2286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60001"/>
            </a:srgbClr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6745" name="Line 9"/>
          <p:cNvSpPr>
            <a:spLocks noChangeShapeType="1"/>
          </p:cNvSpPr>
          <p:nvPr/>
        </p:nvSpPr>
        <p:spPr bwMode="gray">
          <a:xfrm flipH="1">
            <a:off x="0" y="3751263"/>
            <a:ext cx="1665288" cy="2878137"/>
          </a:xfrm>
          <a:prstGeom prst="line">
            <a:avLst/>
          </a:prstGeom>
          <a:noFill/>
          <a:ln w="9525">
            <a:solidFill>
              <a:schemeClr val="accent1">
                <a:alpha val="39999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6747" name="Line 11"/>
          <p:cNvSpPr>
            <a:spLocks noChangeShapeType="1"/>
          </p:cNvSpPr>
          <p:nvPr/>
        </p:nvSpPr>
        <p:spPr bwMode="black">
          <a:xfrm flipH="1">
            <a:off x="-23871" y="2645523"/>
            <a:ext cx="1866900" cy="4386262"/>
          </a:xfrm>
          <a:prstGeom prst="line">
            <a:avLst/>
          </a:prstGeom>
          <a:noFill/>
          <a:ln w="19050">
            <a:solidFill>
              <a:schemeClr val="accent1">
                <a:alpha val="60001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6748" name="Line 12"/>
          <p:cNvSpPr>
            <a:spLocks noChangeShapeType="1"/>
          </p:cNvSpPr>
          <p:nvPr/>
        </p:nvSpPr>
        <p:spPr bwMode="black">
          <a:xfrm flipH="1">
            <a:off x="-1" y="3595378"/>
            <a:ext cx="2414216" cy="3034022"/>
          </a:xfrm>
          <a:prstGeom prst="line">
            <a:avLst/>
          </a:prstGeom>
          <a:noFill/>
          <a:ln w="19050">
            <a:solidFill>
              <a:schemeClr val="accent1">
                <a:alpha val="60001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6750" name="Line 14"/>
          <p:cNvSpPr>
            <a:spLocks noChangeShapeType="1"/>
          </p:cNvSpPr>
          <p:nvPr/>
        </p:nvSpPr>
        <p:spPr bwMode="black">
          <a:xfrm flipH="1">
            <a:off x="11112" y="5390840"/>
            <a:ext cx="3421475" cy="1449697"/>
          </a:xfrm>
          <a:prstGeom prst="line">
            <a:avLst/>
          </a:prstGeom>
          <a:noFill/>
          <a:ln w="19050">
            <a:solidFill>
              <a:schemeClr val="accent1">
                <a:alpha val="60001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6751" name="Arc 15"/>
          <p:cNvSpPr>
            <a:spLocks/>
          </p:cNvSpPr>
          <p:nvPr/>
        </p:nvSpPr>
        <p:spPr bwMode="gray">
          <a:xfrm>
            <a:off x="0" y="4343400"/>
            <a:ext cx="2509838" cy="2514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6752" name="Line 16"/>
          <p:cNvSpPr>
            <a:spLocks noChangeShapeType="1"/>
          </p:cNvSpPr>
          <p:nvPr/>
        </p:nvSpPr>
        <p:spPr bwMode="gray">
          <a:xfrm flipH="1">
            <a:off x="0" y="4232275"/>
            <a:ext cx="2532063" cy="2625725"/>
          </a:xfrm>
          <a:prstGeom prst="line">
            <a:avLst/>
          </a:prstGeom>
          <a:noFill/>
          <a:ln w="9525">
            <a:solidFill>
              <a:schemeClr val="accent1">
                <a:alpha val="39999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6753" name="Arc 17"/>
          <p:cNvSpPr>
            <a:spLocks/>
          </p:cNvSpPr>
          <p:nvPr/>
        </p:nvSpPr>
        <p:spPr bwMode="gray">
          <a:xfrm>
            <a:off x="0" y="4422775"/>
            <a:ext cx="2438400" cy="243522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16758" name="Group 22"/>
          <p:cNvGrpSpPr>
            <a:grpSpLocks/>
          </p:cNvGrpSpPr>
          <p:nvPr/>
        </p:nvGrpSpPr>
        <p:grpSpPr bwMode="auto">
          <a:xfrm>
            <a:off x="2636838" y="2120900"/>
            <a:ext cx="119062" cy="119063"/>
            <a:chOff x="2995" y="1525"/>
            <a:chExt cx="112" cy="112"/>
          </a:xfrm>
        </p:grpSpPr>
        <p:sp>
          <p:nvSpPr>
            <p:cNvPr id="116759" name="AutoShape 23"/>
            <p:cNvSpPr>
              <a:spLocks noChangeArrowheads="1"/>
            </p:cNvSpPr>
            <p:nvPr/>
          </p:nvSpPr>
          <p:spPr bwMode="gray">
            <a:xfrm>
              <a:off x="2995" y="1525"/>
              <a:ext cx="112" cy="112"/>
            </a:xfrm>
            <a:prstGeom prst="roundRect">
              <a:avLst>
                <a:gd name="adj" fmla="val 16667"/>
              </a:avLst>
            </a:prstGeom>
            <a:solidFill>
              <a:srgbClr val="808080"/>
            </a:solidFill>
            <a:ln w="9525">
              <a:solidFill>
                <a:srgbClr val="F8F8F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6760" name="AutoShape 24"/>
            <p:cNvSpPr>
              <a:spLocks noChangeArrowheads="1"/>
            </p:cNvSpPr>
            <p:nvPr/>
          </p:nvSpPr>
          <p:spPr bwMode="gray">
            <a:xfrm>
              <a:off x="3029" y="1540"/>
              <a:ext cx="60" cy="81"/>
            </a:xfrm>
            <a:prstGeom prst="homePlate">
              <a:avLst>
                <a:gd name="adj" fmla="val 10000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16761" name="Text Box 25"/>
          <p:cNvSpPr txBox="1">
            <a:spLocks noChangeArrowheads="1"/>
          </p:cNvSpPr>
          <p:nvPr/>
        </p:nvSpPr>
        <p:spPr bwMode="black">
          <a:xfrm>
            <a:off x="2774950" y="2033588"/>
            <a:ext cx="539745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Почему мировая общественность так серьезно оценила опасность распространения наркомании среди населения планеты? Обоснуйте Ваш ответ.</a:t>
            </a:r>
          </a:p>
          <a:p>
            <a:pPr eaLnBrk="0" hangingPunct="0"/>
            <a:endParaRPr lang="en-US" altLang="ru-RU" sz="1600" b="0" dirty="0">
              <a:latin typeface="Calibri" panose="020F0502020204030204" pitchFamily="34" charset="0"/>
            </a:endParaRPr>
          </a:p>
        </p:txBody>
      </p:sp>
      <p:sp>
        <p:nvSpPr>
          <p:cNvPr id="116765" name="Text Box 29"/>
          <p:cNvSpPr txBox="1">
            <a:spLocks noChangeArrowheads="1"/>
          </p:cNvSpPr>
          <p:nvPr/>
        </p:nvSpPr>
        <p:spPr bwMode="black">
          <a:xfrm>
            <a:off x="3227780" y="3063125"/>
            <a:ext cx="4773219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b="1" dirty="0">
                <a:latin typeface="Calibri" panose="020F0502020204030204" pitchFamily="34" charset="0"/>
              </a:rPr>
              <a:t>Почему такие серьезные наказания предусмотрены в УК РФ за склонение к потреблению наркотических и психотропных веществ? Насколько оправдана суровость этих наказаний?</a:t>
            </a:r>
          </a:p>
          <a:p>
            <a:pPr eaLnBrk="0" hangingPunct="0"/>
            <a:endParaRPr lang="en-US" altLang="ru-RU" sz="1600" b="1" dirty="0">
              <a:latin typeface="Calibri" panose="020F0502020204030204" pitchFamily="34" charset="0"/>
            </a:endParaRPr>
          </a:p>
        </p:txBody>
      </p:sp>
      <p:grpSp>
        <p:nvGrpSpPr>
          <p:cNvPr id="116766" name="Group 30"/>
          <p:cNvGrpSpPr>
            <a:grpSpLocks/>
          </p:cNvGrpSpPr>
          <p:nvPr/>
        </p:nvGrpSpPr>
        <p:grpSpPr bwMode="auto">
          <a:xfrm>
            <a:off x="3930676" y="5127911"/>
            <a:ext cx="119062" cy="119063"/>
            <a:chOff x="2995" y="1525"/>
            <a:chExt cx="112" cy="112"/>
          </a:xfrm>
        </p:grpSpPr>
        <p:sp>
          <p:nvSpPr>
            <p:cNvPr id="116767" name="AutoShape 31"/>
            <p:cNvSpPr>
              <a:spLocks noChangeArrowheads="1"/>
            </p:cNvSpPr>
            <p:nvPr/>
          </p:nvSpPr>
          <p:spPr bwMode="gray">
            <a:xfrm>
              <a:off x="2995" y="1525"/>
              <a:ext cx="112" cy="112"/>
            </a:xfrm>
            <a:prstGeom prst="roundRect">
              <a:avLst>
                <a:gd name="adj" fmla="val 16667"/>
              </a:avLst>
            </a:prstGeom>
            <a:solidFill>
              <a:srgbClr val="808080"/>
            </a:solidFill>
            <a:ln w="9525">
              <a:solidFill>
                <a:srgbClr val="F8F8F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6768" name="AutoShape 32"/>
            <p:cNvSpPr>
              <a:spLocks noChangeArrowheads="1"/>
            </p:cNvSpPr>
            <p:nvPr/>
          </p:nvSpPr>
          <p:spPr bwMode="gray">
            <a:xfrm>
              <a:off x="3029" y="1540"/>
              <a:ext cx="60" cy="81"/>
            </a:xfrm>
            <a:prstGeom prst="homePlate">
              <a:avLst>
                <a:gd name="adj" fmla="val 10000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16769" name="Text Box 33"/>
          <p:cNvSpPr txBox="1">
            <a:spLocks noChangeArrowheads="1"/>
          </p:cNvSpPr>
          <p:nvPr/>
        </p:nvSpPr>
        <p:spPr bwMode="black">
          <a:xfrm>
            <a:off x="4194480" y="5137887"/>
            <a:ext cx="453874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b="1" dirty="0">
                <a:latin typeface="Calibri" panose="020F0502020204030204" pitchFamily="34" charset="0"/>
              </a:rPr>
              <a:t>За счет чего в первую очередь наркоторговцы организовывают удачный сбыт своего товара?</a:t>
            </a:r>
          </a:p>
          <a:p>
            <a:pPr eaLnBrk="0" hangingPunct="0"/>
            <a:endParaRPr lang="en-US" altLang="ru-RU" b="1" dirty="0">
              <a:latin typeface="Calibri" panose="020F0502020204030204" pitchFamily="34" charset="0"/>
            </a:endParaRPr>
          </a:p>
        </p:txBody>
      </p:sp>
      <p:sp>
        <p:nvSpPr>
          <p:cNvPr id="116774" name="AutoShape 38"/>
          <p:cNvSpPr>
            <a:spLocks noChangeArrowheads="1"/>
          </p:cNvSpPr>
          <p:nvPr/>
        </p:nvSpPr>
        <p:spPr bwMode="black">
          <a:xfrm>
            <a:off x="534988" y="3732213"/>
            <a:ext cx="228600" cy="2286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60001"/>
            </a:srgbClr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6775" name="AutoShape 39"/>
          <p:cNvSpPr>
            <a:spLocks noChangeArrowheads="1"/>
          </p:cNvSpPr>
          <p:nvPr/>
        </p:nvSpPr>
        <p:spPr bwMode="black">
          <a:xfrm>
            <a:off x="2819400" y="6302375"/>
            <a:ext cx="228600" cy="2286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60001"/>
            </a:srgbClr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6776" name="Oval 40"/>
          <p:cNvSpPr>
            <a:spLocks noChangeArrowheads="1"/>
          </p:cNvSpPr>
          <p:nvPr/>
        </p:nvSpPr>
        <p:spPr bwMode="gray">
          <a:xfrm rot="3083608">
            <a:off x="3489121" y="5063994"/>
            <a:ext cx="400050" cy="400050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tint val="50980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EFFFF"/>
            </a:solidFill>
            <a:round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16777" name="Oval 41"/>
          <p:cNvSpPr>
            <a:spLocks noChangeArrowheads="1"/>
          </p:cNvSpPr>
          <p:nvPr/>
        </p:nvSpPr>
        <p:spPr bwMode="gray">
          <a:xfrm>
            <a:off x="1744581" y="1915273"/>
            <a:ext cx="730250" cy="730250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20000"/>
                  <a:invGamma/>
                </a:schemeClr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EFFFF"/>
            </a:solidFill>
            <a:round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16778" name="Oval 42"/>
          <p:cNvSpPr>
            <a:spLocks noChangeArrowheads="1"/>
          </p:cNvSpPr>
          <p:nvPr/>
        </p:nvSpPr>
        <p:spPr bwMode="gray">
          <a:xfrm rot="802016">
            <a:off x="2370888" y="3088941"/>
            <a:ext cx="598488" cy="598488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28627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EFFFF"/>
            </a:solidFill>
            <a:round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16780" name="Rectangle 44"/>
          <p:cNvSpPr>
            <a:spLocks noGrp="1" noChangeArrowheads="1"/>
          </p:cNvSpPr>
          <p:nvPr>
            <p:ph type="title"/>
          </p:nvPr>
        </p:nvSpPr>
        <p:spPr>
          <a:xfrm>
            <a:off x="1219200" y="698567"/>
            <a:ext cx="7391400" cy="838200"/>
          </a:xfrm>
        </p:spPr>
        <p:txBody>
          <a:bodyPr>
            <a:noAutofit/>
          </a:bodyPr>
          <a:lstStyle/>
          <a:p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Вопросы для закрепления пройденного </a:t>
            </a:r>
            <a:r>
              <a:rPr lang="ru-RU" alt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материала.</a:t>
            </a:r>
            <a:endParaRPr lang="en-US" alt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6781" name="Group 45"/>
          <p:cNvGrpSpPr>
            <a:grpSpLocks/>
          </p:cNvGrpSpPr>
          <p:nvPr/>
        </p:nvGrpSpPr>
        <p:grpSpPr bwMode="auto">
          <a:xfrm>
            <a:off x="304800" y="4495800"/>
            <a:ext cx="1752600" cy="1958975"/>
            <a:chOff x="482" y="1851"/>
            <a:chExt cx="860" cy="796"/>
          </a:xfrm>
        </p:grpSpPr>
        <p:sp>
          <p:nvSpPr>
            <p:cNvPr id="116782" name="Freeform 46"/>
            <p:cNvSpPr>
              <a:spLocks/>
            </p:cNvSpPr>
            <p:nvPr/>
          </p:nvSpPr>
          <p:spPr bwMode="gray">
            <a:xfrm>
              <a:off x="567" y="2464"/>
              <a:ext cx="335" cy="173"/>
            </a:xfrm>
            <a:custGeom>
              <a:avLst/>
              <a:gdLst>
                <a:gd name="T0" fmla="*/ 0 w 335"/>
                <a:gd name="T1" fmla="*/ 166 h 173"/>
                <a:gd name="T2" fmla="*/ 58 w 335"/>
                <a:gd name="T3" fmla="*/ 173 h 173"/>
                <a:gd name="T4" fmla="*/ 297 w 335"/>
                <a:gd name="T5" fmla="*/ 32 h 173"/>
                <a:gd name="T6" fmla="*/ 289 w 335"/>
                <a:gd name="T7" fmla="*/ 8 h 173"/>
                <a:gd name="T8" fmla="*/ 223 w 335"/>
                <a:gd name="T9" fmla="*/ 26 h 173"/>
                <a:gd name="T10" fmla="*/ 0 w 335"/>
                <a:gd name="T11" fmla="*/ 16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5" h="173">
                  <a:moveTo>
                    <a:pt x="0" y="166"/>
                  </a:moveTo>
                  <a:lnTo>
                    <a:pt x="58" y="173"/>
                  </a:lnTo>
                  <a:lnTo>
                    <a:pt x="297" y="32"/>
                  </a:lnTo>
                  <a:cubicBezTo>
                    <a:pt x="335" y="5"/>
                    <a:pt x="301" y="9"/>
                    <a:pt x="289" y="8"/>
                  </a:cubicBezTo>
                  <a:cubicBezTo>
                    <a:pt x="277" y="7"/>
                    <a:pt x="271" y="0"/>
                    <a:pt x="223" y="26"/>
                  </a:cubicBezTo>
                  <a:lnTo>
                    <a:pt x="0" y="166"/>
                  </a:lnTo>
                  <a:close/>
                </a:path>
              </a:pathLst>
            </a:custGeom>
            <a:gradFill rotWithShape="1">
              <a:gsLst>
                <a:gs pos="0">
                  <a:srgbClr val="1C1C1C">
                    <a:gamma/>
                    <a:shade val="85882"/>
                    <a:invGamma/>
                    <a:alpha val="0"/>
                  </a:srgbClr>
                </a:gs>
                <a:gs pos="100000">
                  <a:srgbClr val="1C1C1C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6783" name="Freeform 47"/>
            <p:cNvSpPr>
              <a:spLocks/>
            </p:cNvSpPr>
            <p:nvPr/>
          </p:nvSpPr>
          <p:spPr bwMode="gray">
            <a:xfrm>
              <a:off x="797" y="2401"/>
              <a:ext cx="367" cy="170"/>
            </a:xfrm>
            <a:custGeom>
              <a:avLst/>
              <a:gdLst>
                <a:gd name="T0" fmla="*/ 0 w 367"/>
                <a:gd name="T1" fmla="*/ 158 h 170"/>
                <a:gd name="T2" fmla="*/ 80 w 367"/>
                <a:gd name="T3" fmla="*/ 170 h 170"/>
                <a:gd name="T4" fmla="*/ 332 w 367"/>
                <a:gd name="T5" fmla="*/ 37 h 170"/>
                <a:gd name="T6" fmla="*/ 292 w 367"/>
                <a:gd name="T7" fmla="*/ 1 h 170"/>
                <a:gd name="T8" fmla="*/ 230 w 367"/>
                <a:gd name="T9" fmla="*/ 29 h 170"/>
                <a:gd name="T10" fmla="*/ 0 w 367"/>
                <a:gd name="T11" fmla="*/ 158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7" h="170">
                  <a:moveTo>
                    <a:pt x="0" y="158"/>
                  </a:moveTo>
                  <a:lnTo>
                    <a:pt x="80" y="170"/>
                  </a:lnTo>
                  <a:lnTo>
                    <a:pt x="332" y="37"/>
                  </a:lnTo>
                  <a:cubicBezTo>
                    <a:pt x="367" y="9"/>
                    <a:pt x="309" y="2"/>
                    <a:pt x="292" y="1"/>
                  </a:cubicBezTo>
                  <a:cubicBezTo>
                    <a:pt x="280" y="0"/>
                    <a:pt x="279" y="3"/>
                    <a:pt x="230" y="29"/>
                  </a:cubicBezTo>
                  <a:lnTo>
                    <a:pt x="0" y="158"/>
                  </a:lnTo>
                  <a:close/>
                </a:path>
              </a:pathLst>
            </a:custGeom>
            <a:gradFill rotWithShape="1">
              <a:gsLst>
                <a:gs pos="0">
                  <a:srgbClr val="1C1C1C">
                    <a:gamma/>
                    <a:shade val="85882"/>
                    <a:invGamma/>
                    <a:alpha val="0"/>
                  </a:srgbClr>
                </a:gs>
                <a:gs pos="100000">
                  <a:srgbClr val="1C1C1C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6784" name="Freeform 48"/>
            <p:cNvSpPr>
              <a:spLocks/>
            </p:cNvSpPr>
            <p:nvPr/>
          </p:nvSpPr>
          <p:spPr bwMode="gray">
            <a:xfrm>
              <a:off x="1035" y="2504"/>
              <a:ext cx="307" cy="143"/>
            </a:xfrm>
            <a:custGeom>
              <a:avLst/>
              <a:gdLst>
                <a:gd name="T0" fmla="*/ 0 w 307"/>
                <a:gd name="T1" fmla="*/ 134 h 143"/>
                <a:gd name="T2" fmla="*/ 66 w 307"/>
                <a:gd name="T3" fmla="*/ 143 h 143"/>
                <a:gd name="T4" fmla="*/ 282 w 307"/>
                <a:gd name="T5" fmla="*/ 35 h 143"/>
                <a:gd name="T6" fmla="*/ 219 w 307"/>
                <a:gd name="T7" fmla="*/ 17 h 143"/>
                <a:gd name="T8" fmla="*/ 0 w 307"/>
                <a:gd name="T9" fmla="*/ 13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143">
                  <a:moveTo>
                    <a:pt x="0" y="134"/>
                  </a:moveTo>
                  <a:lnTo>
                    <a:pt x="66" y="143"/>
                  </a:lnTo>
                  <a:lnTo>
                    <a:pt x="282" y="35"/>
                  </a:lnTo>
                  <a:cubicBezTo>
                    <a:pt x="307" y="14"/>
                    <a:pt x="266" y="0"/>
                    <a:pt x="219" y="17"/>
                  </a:cubicBezTo>
                  <a:lnTo>
                    <a:pt x="0" y="134"/>
                  </a:lnTo>
                  <a:close/>
                </a:path>
              </a:pathLst>
            </a:custGeom>
            <a:gradFill rotWithShape="1">
              <a:gsLst>
                <a:gs pos="0">
                  <a:srgbClr val="1C1C1C">
                    <a:gamma/>
                    <a:shade val="85882"/>
                    <a:invGamma/>
                    <a:alpha val="0"/>
                  </a:srgbClr>
                </a:gs>
                <a:gs pos="100000">
                  <a:srgbClr val="1C1C1C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6785" name="Freeform 49"/>
            <p:cNvSpPr>
              <a:spLocks/>
            </p:cNvSpPr>
            <p:nvPr/>
          </p:nvSpPr>
          <p:spPr bwMode="gray">
            <a:xfrm>
              <a:off x="482" y="2066"/>
              <a:ext cx="224" cy="569"/>
            </a:xfrm>
            <a:custGeom>
              <a:avLst/>
              <a:gdLst>
                <a:gd name="T0" fmla="*/ 103 w 224"/>
                <a:gd name="T1" fmla="*/ 101 h 569"/>
                <a:gd name="T2" fmla="*/ 74 w 224"/>
                <a:gd name="T3" fmla="*/ 50 h 569"/>
                <a:gd name="T4" fmla="*/ 121 w 224"/>
                <a:gd name="T5" fmla="*/ 1 h 569"/>
                <a:gd name="T6" fmla="*/ 171 w 224"/>
                <a:gd name="T7" fmla="*/ 52 h 569"/>
                <a:gd name="T8" fmla="*/ 135 w 224"/>
                <a:gd name="T9" fmla="*/ 101 h 569"/>
                <a:gd name="T10" fmla="*/ 134 w 224"/>
                <a:gd name="T11" fmla="*/ 124 h 569"/>
                <a:gd name="T12" fmla="*/ 209 w 224"/>
                <a:gd name="T13" fmla="*/ 145 h 569"/>
                <a:gd name="T14" fmla="*/ 221 w 224"/>
                <a:gd name="T15" fmla="*/ 204 h 569"/>
                <a:gd name="T16" fmla="*/ 218 w 224"/>
                <a:gd name="T17" fmla="*/ 321 h 569"/>
                <a:gd name="T18" fmla="*/ 209 w 224"/>
                <a:gd name="T19" fmla="*/ 365 h 569"/>
                <a:gd name="T20" fmla="*/ 196 w 224"/>
                <a:gd name="T21" fmla="*/ 308 h 569"/>
                <a:gd name="T22" fmla="*/ 187 w 224"/>
                <a:gd name="T23" fmla="*/ 202 h 569"/>
                <a:gd name="T24" fmla="*/ 170 w 224"/>
                <a:gd name="T25" fmla="*/ 321 h 569"/>
                <a:gd name="T26" fmla="*/ 144 w 224"/>
                <a:gd name="T27" fmla="*/ 569 h 569"/>
                <a:gd name="T28" fmla="*/ 78 w 224"/>
                <a:gd name="T29" fmla="*/ 565 h 569"/>
                <a:gd name="T30" fmla="*/ 50 w 224"/>
                <a:gd name="T31" fmla="*/ 325 h 569"/>
                <a:gd name="T32" fmla="*/ 33 w 224"/>
                <a:gd name="T33" fmla="*/ 208 h 569"/>
                <a:gd name="T34" fmla="*/ 25 w 224"/>
                <a:gd name="T35" fmla="*/ 310 h 569"/>
                <a:gd name="T36" fmla="*/ 12 w 224"/>
                <a:gd name="T37" fmla="*/ 365 h 569"/>
                <a:gd name="T38" fmla="*/ 1 w 224"/>
                <a:gd name="T39" fmla="*/ 305 h 569"/>
                <a:gd name="T40" fmla="*/ 7 w 224"/>
                <a:gd name="T41" fmla="*/ 184 h 569"/>
                <a:gd name="T42" fmla="*/ 23 w 224"/>
                <a:gd name="T43" fmla="*/ 140 h 569"/>
                <a:gd name="T44" fmla="*/ 102 w 224"/>
                <a:gd name="T45" fmla="*/ 124 h 569"/>
                <a:gd name="T46" fmla="*/ 103 w 224"/>
                <a:gd name="T47" fmla="*/ 101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scene3d>
              <a:camera prst="legacyPerspectiveTopRight">
                <a:rot lat="0" lon="900000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  <a:contourClr>
                <a:srgbClr val="FFFFFF"/>
              </a:contourClr>
            </a:sp3d>
            <a:extLst>
              <a:ext uri="{91240B29-F687-4F45-9708-019B960494DF}">
                <a14:hiddenLine xmlns="" xmlns:a14="http://schemas.microsoft.com/office/drawing/2010/main" w="9525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sy="50000" rotWithShape="0">
                      <a:srgbClr val="1C1C1C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116786" name="Freeform 50"/>
            <p:cNvSpPr>
              <a:spLocks/>
            </p:cNvSpPr>
            <p:nvPr/>
          </p:nvSpPr>
          <p:spPr bwMode="gray">
            <a:xfrm>
              <a:off x="698" y="1851"/>
              <a:ext cx="282" cy="716"/>
            </a:xfrm>
            <a:custGeom>
              <a:avLst/>
              <a:gdLst>
                <a:gd name="T0" fmla="*/ 103 w 224"/>
                <a:gd name="T1" fmla="*/ 101 h 569"/>
                <a:gd name="T2" fmla="*/ 74 w 224"/>
                <a:gd name="T3" fmla="*/ 50 h 569"/>
                <a:gd name="T4" fmla="*/ 121 w 224"/>
                <a:gd name="T5" fmla="*/ 1 h 569"/>
                <a:gd name="T6" fmla="*/ 171 w 224"/>
                <a:gd name="T7" fmla="*/ 52 h 569"/>
                <a:gd name="T8" fmla="*/ 135 w 224"/>
                <a:gd name="T9" fmla="*/ 101 h 569"/>
                <a:gd name="T10" fmla="*/ 134 w 224"/>
                <a:gd name="T11" fmla="*/ 124 h 569"/>
                <a:gd name="T12" fmla="*/ 209 w 224"/>
                <a:gd name="T13" fmla="*/ 145 h 569"/>
                <a:gd name="T14" fmla="*/ 221 w 224"/>
                <a:gd name="T15" fmla="*/ 204 h 569"/>
                <a:gd name="T16" fmla="*/ 218 w 224"/>
                <a:gd name="T17" fmla="*/ 321 h 569"/>
                <a:gd name="T18" fmla="*/ 209 w 224"/>
                <a:gd name="T19" fmla="*/ 365 h 569"/>
                <a:gd name="T20" fmla="*/ 196 w 224"/>
                <a:gd name="T21" fmla="*/ 308 h 569"/>
                <a:gd name="T22" fmla="*/ 187 w 224"/>
                <a:gd name="T23" fmla="*/ 202 h 569"/>
                <a:gd name="T24" fmla="*/ 170 w 224"/>
                <a:gd name="T25" fmla="*/ 321 h 569"/>
                <a:gd name="T26" fmla="*/ 144 w 224"/>
                <a:gd name="T27" fmla="*/ 569 h 569"/>
                <a:gd name="T28" fmla="*/ 78 w 224"/>
                <a:gd name="T29" fmla="*/ 565 h 569"/>
                <a:gd name="T30" fmla="*/ 50 w 224"/>
                <a:gd name="T31" fmla="*/ 325 h 569"/>
                <a:gd name="T32" fmla="*/ 33 w 224"/>
                <a:gd name="T33" fmla="*/ 208 h 569"/>
                <a:gd name="T34" fmla="*/ 25 w 224"/>
                <a:gd name="T35" fmla="*/ 310 h 569"/>
                <a:gd name="T36" fmla="*/ 12 w 224"/>
                <a:gd name="T37" fmla="*/ 365 h 569"/>
                <a:gd name="T38" fmla="*/ 1 w 224"/>
                <a:gd name="T39" fmla="*/ 305 h 569"/>
                <a:gd name="T40" fmla="*/ 7 w 224"/>
                <a:gd name="T41" fmla="*/ 184 h 569"/>
                <a:gd name="T42" fmla="*/ 23 w 224"/>
                <a:gd name="T43" fmla="*/ 140 h 569"/>
                <a:gd name="T44" fmla="*/ 102 w 224"/>
                <a:gd name="T45" fmla="*/ 124 h 569"/>
                <a:gd name="T46" fmla="*/ 103 w 224"/>
                <a:gd name="T47" fmla="*/ 101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scene3d>
              <a:camera prst="legacyPerspectiveTopRight">
                <a:rot lat="0" lon="900000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  <a:contourClr>
                <a:srgbClr val="FFFFFF"/>
              </a:contourClr>
            </a:sp3d>
            <a:extLst>
              <a:ext uri="{91240B29-F687-4F45-9708-019B960494DF}">
                <a14:hiddenLine xmlns="" xmlns:a14="http://schemas.microsoft.com/office/drawing/2010/main" w="9525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sy="50000" rotWithShape="0">
                      <a:srgbClr val="1C1C1C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116787" name="Freeform 51"/>
            <p:cNvSpPr>
              <a:spLocks/>
            </p:cNvSpPr>
            <p:nvPr/>
          </p:nvSpPr>
          <p:spPr bwMode="gray">
            <a:xfrm>
              <a:off x="956" y="2078"/>
              <a:ext cx="224" cy="569"/>
            </a:xfrm>
            <a:custGeom>
              <a:avLst/>
              <a:gdLst>
                <a:gd name="T0" fmla="*/ 103 w 224"/>
                <a:gd name="T1" fmla="*/ 101 h 569"/>
                <a:gd name="T2" fmla="*/ 74 w 224"/>
                <a:gd name="T3" fmla="*/ 50 h 569"/>
                <a:gd name="T4" fmla="*/ 121 w 224"/>
                <a:gd name="T5" fmla="*/ 1 h 569"/>
                <a:gd name="T6" fmla="*/ 171 w 224"/>
                <a:gd name="T7" fmla="*/ 52 h 569"/>
                <a:gd name="T8" fmla="*/ 135 w 224"/>
                <a:gd name="T9" fmla="*/ 101 h 569"/>
                <a:gd name="T10" fmla="*/ 134 w 224"/>
                <a:gd name="T11" fmla="*/ 124 h 569"/>
                <a:gd name="T12" fmla="*/ 209 w 224"/>
                <a:gd name="T13" fmla="*/ 145 h 569"/>
                <a:gd name="T14" fmla="*/ 221 w 224"/>
                <a:gd name="T15" fmla="*/ 204 h 569"/>
                <a:gd name="T16" fmla="*/ 218 w 224"/>
                <a:gd name="T17" fmla="*/ 321 h 569"/>
                <a:gd name="T18" fmla="*/ 209 w 224"/>
                <a:gd name="T19" fmla="*/ 365 h 569"/>
                <a:gd name="T20" fmla="*/ 196 w 224"/>
                <a:gd name="T21" fmla="*/ 308 h 569"/>
                <a:gd name="T22" fmla="*/ 187 w 224"/>
                <a:gd name="T23" fmla="*/ 202 h 569"/>
                <a:gd name="T24" fmla="*/ 170 w 224"/>
                <a:gd name="T25" fmla="*/ 321 h 569"/>
                <a:gd name="T26" fmla="*/ 144 w 224"/>
                <a:gd name="T27" fmla="*/ 569 h 569"/>
                <a:gd name="T28" fmla="*/ 78 w 224"/>
                <a:gd name="T29" fmla="*/ 565 h 569"/>
                <a:gd name="T30" fmla="*/ 50 w 224"/>
                <a:gd name="T31" fmla="*/ 325 h 569"/>
                <a:gd name="T32" fmla="*/ 33 w 224"/>
                <a:gd name="T33" fmla="*/ 208 h 569"/>
                <a:gd name="T34" fmla="*/ 25 w 224"/>
                <a:gd name="T35" fmla="*/ 310 h 569"/>
                <a:gd name="T36" fmla="*/ 12 w 224"/>
                <a:gd name="T37" fmla="*/ 365 h 569"/>
                <a:gd name="T38" fmla="*/ 1 w 224"/>
                <a:gd name="T39" fmla="*/ 305 h 569"/>
                <a:gd name="T40" fmla="*/ 7 w 224"/>
                <a:gd name="T41" fmla="*/ 184 h 569"/>
                <a:gd name="T42" fmla="*/ 23 w 224"/>
                <a:gd name="T43" fmla="*/ 140 h 569"/>
                <a:gd name="T44" fmla="*/ 102 w 224"/>
                <a:gd name="T45" fmla="*/ 124 h 569"/>
                <a:gd name="T46" fmla="*/ 103 w 224"/>
                <a:gd name="T47" fmla="*/ 101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scene3d>
              <a:camera prst="legacyPerspectiveTopRight">
                <a:rot lat="0" lon="900000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  <a:contourClr>
                <a:srgbClr val="FFFFFF"/>
              </a:contourClr>
            </a:sp3d>
            <a:extLst>
              <a:ext uri="{91240B29-F687-4F45-9708-019B960494DF}">
                <a14:hiddenLine xmlns="" xmlns:a14="http://schemas.microsoft.com/office/drawing/2010/main" w="9525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sy="50000" rotWithShape="0">
                      <a:srgbClr val="1C1C1C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ru-RU"/>
            </a:p>
          </p:txBody>
        </p:sp>
      </p:grpSp>
      <p:grpSp>
        <p:nvGrpSpPr>
          <p:cNvPr id="116788" name="Group 52"/>
          <p:cNvGrpSpPr>
            <a:grpSpLocks/>
          </p:cNvGrpSpPr>
          <p:nvPr/>
        </p:nvGrpSpPr>
        <p:grpSpPr bwMode="auto">
          <a:xfrm>
            <a:off x="3003835" y="3151239"/>
            <a:ext cx="119063" cy="119063"/>
            <a:chOff x="2995" y="1525"/>
            <a:chExt cx="112" cy="112"/>
          </a:xfrm>
        </p:grpSpPr>
        <p:sp>
          <p:nvSpPr>
            <p:cNvPr id="116789" name="AutoShape 53"/>
            <p:cNvSpPr>
              <a:spLocks noChangeArrowheads="1"/>
            </p:cNvSpPr>
            <p:nvPr/>
          </p:nvSpPr>
          <p:spPr bwMode="gray">
            <a:xfrm>
              <a:off x="2995" y="1525"/>
              <a:ext cx="112" cy="112"/>
            </a:xfrm>
            <a:prstGeom prst="roundRect">
              <a:avLst>
                <a:gd name="adj" fmla="val 16667"/>
              </a:avLst>
            </a:prstGeom>
            <a:solidFill>
              <a:srgbClr val="808080"/>
            </a:solidFill>
            <a:ln w="9525">
              <a:solidFill>
                <a:srgbClr val="F8F8F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6790" name="AutoShape 54"/>
            <p:cNvSpPr>
              <a:spLocks noChangeArrowheads="1"/>
            </p:cNvSpPr>
            <p:nvPr/>
          </p:nvSpPr>
          <p:spPr bwMode="gray">
            <a:xfrm>
              <a:off x="3029" y="1540"/>
              <a:ext cx="60" cy="81"/>
            </a:xfrm>
            <a:prstGeom prst="homePlate">
              <a:avLst>
                <a:gd name="adj" fmla="val 10000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89" name="Picture 49" descr="arrow_metal01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40" y="1390965"/>
            <a:ext cx="2741613" cy="3657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2" name="Line 2"/>
          <p:cNvSpPr>
            <a:spLocks noChangeShapeType="1"/>
          </p:cNvSpPr>
          <p:nvPr/>
        </p:nvSpPr>
        <p:spPr bwMode="black">
          <a:xfrm>
            <a:off x="2293782" y="5949280"/>
            <a:ext cx="480060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black">
          <a:xfrm>
            <a:off x="2507193" y="5192967"/>
            <a:ext cx="60705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b="1" dirty="0"/>
              <a:t>Принята Единая конвенция о наркотических средствах, создан Комитет по контролю над наркотиками </a:t>
            </a:r>
            <a:r>
              <a:rPr lang="ru-RU" altLang="ru-RU" b="1" dirty="0" smtClean="0"/>
              <a:t>ООН</a:t>
            </a:r>
            <a:r>
              <a:rPr lang="ru-RU" altLang="ru-RU" dirty="0" smtClean="0"/>
              <a:t>.</a:t>
            </a:r>
            <a:endParaRPr lang="en-US" altLang="ru-RU" dirty="0"/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black">
          <a:xfrm>
            <a:off x="2366963" y="2119224"/>
            <a:ext cx="480060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title"/>
          </p:nvPr>
        </p:nvSpPr>
        <p:spPr>
          <a:xfrm>
            <a:off x="1387364" y="680965"/>
            <a:ext cx="6798734" cy="639439"/>
          </a:xfrm>
        </p:spPr>
        <p:txBody>
          <a:bodyPr>
            <a:noAutofit/>
          </a:bodyPr>
          <a:lstStyle/>
          <a:p>
            <a:r>
              <a:rPr lang="ru-RU" altLang="ru-RU" sz="2000" b="1" dirty="0"/>
              <a:t>Становление</a:t>
            </a:r>
            <a:br>
              <a:rPr lang="ru-RU" altLang="ru-RU" sz="2000" b="1" dirty="0"/>
            </a:br>
            <a:r>
              <a:rPr lang="ru-RU" altLang="ru-RU" sz="2000" b="1" dirty="0"/>
              <a:t> международного противодействия наркотизму.</a:t>
            </a:r>
            <a:br>
              <a:rPr lang="ru-RU" altLang="ru-RU" sz="2000" b="1" dirty="0"/>
            </a:br>
            <a:endParaRPr lang="en-US" altLang="ru-RU" sz="2000" b="1" dirty="0"/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black">
          <a:xfrm>
            <a:off x="2238125" y="1199537"/>
            <a:ext cx="619393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b="1" dirty="0"/>
              <a:t>1909 год – Шанхайская опиумная комиссия. Попытка разработать меры против нелегального ввоза наркотиков из Азии в Европу и </a:t>
            </a:r>
            <a:r>
              <a:rPr lang="ru-RU" altLang="ru-RU" b="1" dirty="0" smtClean="0"/>
              <a:t>США.</a:t>
            </a:r>
            <a:endParaRPr lang="en-US" altLang="ru-RU" b="1" dirty="0"/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black">
          <a:xfrm>
            <a:off x="2190308" y="3446021"/>
            <a:ext cx="480060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black">
          <a:xfrm>
            <a:off x="2381153" y="2287570"/>
            <a:ext cx="624933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b="1" dirty="0"/>
              <a:t>Декабрь,1911год – Международная конференция по опиуму (Гаага). Первая Конвенция о наркотиках. Впервые определены виды наркотических средств, подлежащих международному </a:t>
            </a:r>
            <a:r>
              <a:rPr lang="ru-RU" altLang="ru-RU" b="1" dirty="0" smtClean="0"/>
              <a:t>контролю</a:t>
            </a:r>
            <a:endParaRPr lang="en-US" altLang="ru-RU" b="1" dirty="0"/>
          </a:p>
        </p:txBody>
      </p:sp>
      <p:sp>
        <p:nvSpPr>
          <p:cNvPr id="35851" name="Line 11"/>
          <p:cNvSpPr>
            <a:spLocks noChangeShapeType="1"/>
          </p:cNvSpPr>
          <p:nvPr/>
        </p:nvSpPr>
        <p:spPr bwMode="black">
          <a:xfrm>
            <a:off x="2063687" y="4214967"/>
            <a:ext cx="480060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black">
          <a:xfrm>
            <a:off x="2579198" y="3501291"/>
            <a:ext cx="584033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b="1" dirty="0"/>
              <a:t>1946 год – контроль за наркотиками переходит под эгиду </a:t>
            </a:r>
            <a:r>
              <a:rPr lang="ru-RU" altLang="ru-RU" b="1" dirty="0" smtClean="0"/>
              <a:t>ООН.</a:t>
            </a:r>
            <a:endParaRPr lang="en-US" altLang="ru-RU" b="1" dirty="0"/>
          </a:p>
        </p:txBody>
      </p:sp>
      <p:sp>
        <p:nvSpPr>
          <p:cNvPr id="35853" name="Line 13"/>
          <p:cNvSpPr>
            <a:spLocks noChangeShapeType="1"/>
          </p:cNvSpPr>
          <p:nvPr/>
        </p:nvSpPr>
        <p:spPr bwMode="black">
          <a:xfrm>
            <a:off x="2161917" y="5013176"/>
            <a:ext cx="480060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54" name="Rectangle 14"/>
          <p:cNvSpPr>
            <a:spLocks noChangeArrowheads="1"/>
          </p:cNvSpPr>
          <p:nvPr/>
        </p:nvSpPr>
        <p:spPr bwMode="black">
          <a:xfrm>
            <a:off x="2518924" y="4392095"/>
            <a:ext cx="565347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sz="2000" b="1" dirty="0"/>
              <a:t>1961 год – Международная конференция ООН (Нью-Йорк</a:t>
            </a:r>
            <a:r>
              <a:rPr lang="ru-RU" altLang="ru-RU" sz="2000" b="1" dirty="0" smtClean="0"/>
              <a:t>).</a:t>
            </a:r>
            <a:endParaRPr lang="en-US" altLang="ru-RU" sz="2000" b="1" dirty="0"/>
          </a:p>
        </p:txBody>
      </p:sp>
      <p:grpSp>
        <p:nvGrpSpPr>
          <p:cNvPr id="35934" name="Group 94"/>
          <p:cNvGrpSpPr>
            <a:grpSpLocks/>
          </p:cNvGrpSpPr>
          <p:nvPr/>
        </p:nvGrpSpPr>
        <p:grpSpPr bwMode="auto">
          <a:xfrm>
            <a:off x="1796608" y="1413599"/>
            <a:ext cx="393700" cy="393700"/>
            <a:chOff x="2543" y="1006"/>
            <a:chExt cx="416" cy="416"/>
          </a:xfrm>
        </p:grpSpPr>
        <p:sp>
          <p:nvSpPr>
            <p:cNvPr id="35892" name="Oval 52"/>
            <p:cNvSpPr>
              <a:spLocks noChangeArrowheads="1"/>
            </p:cNvSpPr>
            <p:nvPr/>
          </p:nvSpPr>
          <p:spPr bwMode="gray">
            <a:xfrm>
              <a:off x="2543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5893" name="Group 53"/>
            <p:cNvGrpSpPr>
              <a:grpSpLocks/>
            </p:cNvGrpSpPr>
            <p:nvPr/>
          </p:nvGrpSpPr>
          <p:grpSpPr bwMode="auto">
            <a:xfrm rot="-2288454">
              <a:off x="2578" y="1034"/>
              <a:ext cx="348" cy="356"/>
              <a:chOff x="887" y="2040"/>
              <a:chExt cx="433" cy="422"/>
            </a:xfrm>
          </p:grpSpPr>
          <p:pic>
            <p:nvPicPr>
              <p:cNvPr id="35894" name="Picture 54" descr="circuler_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895" name="Oval 55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accent1">
                      <a:alpha val="75000"/>
                    </a:schemeClr>
                  </a:gs>
                  <a:gs pos="10000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35896" name="Picture 56" descr="Picture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897" name="Picture 5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2570" y="1020"/>
              <a:ext cx="359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5933" name="Group 93"/>
          <p:cNvGrpSpPr>
            <a:grpSpLocks/>
          </p:cNvGrpSpPr>
          <p:nvPr/>
        </p:nvGrpSpPr>
        <p:grpSpPr bwMode="auto">
          <a:xfrm>
            <a:off x="1990291" y="2674693"/>
            <a:ext cx="393700" cy="393700"/>
            <a:chOff x="3071" y="1006"/>
            <a:chExt cx="416" cy="416"/>
          </a:xfrm>
        </p:grpSpPr>
        <p:sp>
          <p:nvSpPr>
            <p:cNvPr id="35902" name="Oval 62"/>
            <p:cNvSpPr>
              <a:spLocks noChangeArrowheads="1"/>
            </p:cNvSpPr>
            <p:nvPr/>
          </p:nvSpPr>
          <p:spPr bwMode="gray">
            <a:xfrm>
              <a:off x="3071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5903" name="Group 63"/>
            <p:cNvGrpSpPr>
              <a:grpSpLocks/>
            </p:cNvGrpSpPr>
            <p:nvPr/>
          </p:nvGrpSpPr>
          <p:grpSpPr bwMode="auto">
            <a:xfrm rot="-2288454">
              <a:off x="3106" y="1034"/>
              <a:ext cx="348" cy="356"/>
              <a:chOff x="887" y="2040"/>
              <a:chExt cx="433" cy="422"/>
            </a:xfrm>
          </p:grpSpPr>
          <p:pic>
            <p:nvPicPr>
              <p:cNvPr id="35904" name="Picture 64" descr="circuler_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905" name="Oval 65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accent2">
                      <a:alpha val="75000"/>
                    </a:schemeClr>
                  </a:gs>
                  <a:gs pos="100000">
                    <a:schemeClr val="accent2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35906" name="Picture 66" descr="Picture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926" name="Picture 8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3098" y="1020"/>
              <a:ext cx="359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5932" name="Group 92"/>
          <p:cNvGrpSpPr>
            <a:grpSpLocks/>
          </p:cNvGrpSpPr>
          <p:nvPr/>
        </p:nvGrpSpPr>
        <p:grpSpPr bwMode="auto">
          <a:xfrm>
            <a:off x="2071748" y="3652761"/>
            <a:ext cx="393700" cy="393700"/>
            <a:chOff x="3647" y="1006"/>
            <a:chExt cx="416" cy="416"/>
          </a:xfrm>
        </p:grpSpPr>
        <p:sp>
          <p:nvSpPr>
            <p:cNvPr id="35907" name="Oval 67"/>
            <p:cNvSpPr>
              <a:spLocks noChangeArrowheads="1"/>
            </p:cNvSpPr>
            <p:nvPr/>
          </p:nvSpPr>
          <p:spPr bwMode="gray">
            <a:xfrm>
              <a:off x="3647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5908" name="Group 68"/>
            <p:cNvGrpSpPr>
              <a:grpSpLocks/>
            </p:cNvGrpSpPr>
            <p:nvPr/>
          </p:nvGrpSpPr>
          <p:grpSpPr bwMode="auto">
            <a:xfrm rot="-2288454">
              <a:off x="3682" y="1034"/>
              <a:ext cx="348" cy="356"/>
              <a:chOff x="887" y="2040"/>
              <a:chExt cx="433" cy="422"/>
            </a:xfrm>
          </p:grpSpPr>
          <p:pic>
            <p:nvPicPr>
              <p:cNvPr id="35909" name="Picture 69" descr="circuler_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910" name="Oval 70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hlink">
                      <a:alpha val="75000"/>
                    </a:schemeClr>
                  </a:gs>
                  <a:gs pos="100000">
                    <a:schemeClr val="hlink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35911" name="Picture 71" descr="Picture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927" name="Picture 8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3676" y="1020"/>
              <a:ext cx="359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5931" name="Group 91"/>
          <p:cNvGrpSpPr>
            <a:grpSpLocks/>
          </p:cNvGrpSpPr>
          <p:nvPr/>
        </p:nvGrpSpPr>
        <p:grpSpPr bwMode="auto">
          <a:xfrm>
            <a:off x="2071304" y="4449298"/>
            <a:ext cx="393700" cy="393700"/>
            <a:chOff x="4213" y="1006"/>
            <a:chExt cx="416" cy="416"/>
          </a:xfrm>
        </p:grpSpPr>
        <p:sp>
          <p:nvSpPr>
            <p:cNvPr id="35912" name="Oval 72"/>
            <p:cNvSpPr>
              <a:spLocks noChangeArrowheads="1"/>
            </p:cNvSpPr>
            <p:nvPr/>
          </p:nvSpPr>
          <p:spPr bwMode="gray">
            <a:xfrm>
              <a:off x="4213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5913" name="Group 73"/>
            <p:cNvGrpSpPr>
              <a:grpSpLocks/>
            </p:cNvGrpSpPr>
            <p:nvPr/>
          </p:nvGrpSpPr>
          <p:grpSpPr bwMode="auto">
            <a:xfrm rot="-2288454">
              <a:off x="4248" y="1034"/>
              <a:ext cx="348" cy="356"/>
              <a:chOff x="887" y="2040"/>
              <a:chExt cx="433" cy="422"/>
            </a:xfrm>
          </p:grpSpPr>
          <p:pic>
            <p:nvPicPr>
              <p:cNvPr id="35914" name="Picture 74" descr="circuler_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915" name="Oval 75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folHlink">
                      <a:alpha val="75000"/>
                    </a:schemeClr>
                  </a:gs>
                  <a:gs pos="100000">
                    <a:schemeClr val="folHlink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35916" name="Picture 76" descr="Picture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928" name="Picture 8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4240" y="1020"/>
              <a:ext cx="359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5930" name="Group 90"/>
          <p:cNvGrpSpPr>
            <a:grpSpLocks/>
          </p:cNvGrpSpPr>
          <p:nvPr/>
        </p:nvGrpSpPr>
        <p:grpSpPr bwMode="auto">
          <a:xfrm>
            <a:off x="1990291" y="5301423"/>
            <a:ext cx="393700" cy="393700"/>
            <a:chOff x="4803" y="1006"/>
            <a:chExt cx="416" cy="416"/>
          </a:xfrm>
        </p:grpSpPr>
        <p:sp>
          <p:nvSpPr>
            <p:cNvPr id="35921" name="Oval 81"/>
            <p:cNvSpPr>
              <a:spLocks noChangeArrowheads="1"/>
            </p:cNvSpPr>
            <p:nvPr/>
          </p:nvSpPr>
          <p:spPr bwMode="gray">
            <a:xfrm>
              <a:off x="4803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5922" name="Group 82"/>
            <p:cNvGrpSpPr>
              <a:grpSpLocks/>
            </p:cNvGrpSpPr>
            <p:nvPr/>
          </p:nvGrpSpPr>
          <p:grpSpPr bwMode="auto">
            <a:xfrm rot="-2288454">
              <a:off x="4838" y="1034"/>
              <a:ext cx="348" cy="356"/>
              <a:chOff x="887" y="2040"/>
              <a:chExt cx="433" cy="422"/>
            </a:xfrm>
          </p:grpSpPr>
          <p:pic>
            <p:nvPicPr>
              <p:cNvPr id="35923" name="Picture 83" descr="circuler_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924" name="Oval 84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solidFill>
                <a:srgbClr val="FB4F2D">
                  <a:alpha val="75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35925" name="Picture 85" descr="Picture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929" name="Picture 8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4830" y="1020"/>
              <a:ext cx="359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89" name="Picture 49" descr="arrow_metal01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40" y="1390965"/>
            <a:ext cx="2741613" cy="3657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4" name="Line 4"/>
          <p:cNvSpPr>
            <a:spLocks noChangeShapeType="1"/>
          </p:cNvSpPr>
          <p:nvPr/>
        </p:nvSpPr>
        <p:spPr bwMode="black">
          <a:xfrm>
            <a:off x="2079302" y="4005064"/>
            <a:ext cx="6165105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title"/>
          </p:nvPr>
        </p:nvSpPr>
        <p:spPr>
          <a:xfrm>
            <a:off x="1331640" y="997426"/>
            <a:ext cx="6798734" cy="639439"/>
          </a:xfrm>
        </p:spPr>
        <p:txBody>
          <a:bodyPr>
            <a:noAutofit/>
          </a:bodyPr>
          <a:lstStyle/>
          <a:p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Становление</a:t>
            </a:r>
            <a:b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международного противодействия наркотизму.</a:t>
            </a:r>
            <a:b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5934" name="Group 94"/>
          <p:cNvGrpSpPr>
            <a:grpSpLocks/>
          </p:cNvGrpSpPr>
          <p:nvPr/>
        </p:nvGrpSpPr>
        <p:grpSpPr bwMode="auto">
          <a:xfrm>
            <a:off x="1807511" y="2935176"/>
            <a:ext cx="393700" cy="393700"/>
            <a:chOff x="2543" y="1006"/>
            <a:chExt cx="416" cy="416"/>
          </a:xfrm>
        </p:grpSpPr>
        <p:sp>
          <p:nvSpPr>
            <p:cNvPr id="35892" name="Oval 52"/>
            <p:cNvSpPr>
              <a:spLocks noChangeArrowheads="1"/>
            </p:cNvSpPr>
            <p:nvPr/>
          </p:nvSpPr>
          <p:spPr bwMode="gray">
            <a:xfrm>
              <a:off x="2543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5893" name="Group 53"/>
            <p:cNvGrpSpPr>
              <a:grpSpLocks/>
            </p:cNvGrpSpPr>
            <p:nvPr/>
          </p:nvGrpSpPr>
          <p:grpSpPr bwMode="auto">
            <a:xfrm rot="-2288454">
              <a:off x="2578" y="1034"/>
              <a:ext cx="348" cy="356"/>
              <a:chOff x="887" y="2040"/>
              <a:chExt cx="433" cy="422"/>
            </a:xfrm>
          </p:grpSpPr>
          <p:pic>
            <p:nvPicPr>
              <p:cNvPr id="35894" name="Picture 54" descr="circuler_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895" name="Oval 55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accent1">
                      <a:alpha val="75000"/>
                    </a:schemeClr>
                  </a:gs>
                  <a:gs pos="10000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35896" name="Picture 56" descr="Picture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897" name="Picture 5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2570" y="1020"/>
              <a:ext cx="359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2271838" y="2428869"/>
            <a:ext cx="625046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8-10 июня 1998 год – 20-я сессия Генеральной Ассамблеи ООН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Приняли участие 15 президентов и ряд премьер-министров разных стран.</a:t>
            </a:r>
          </a:p>
        </p:txBody>
      </p:sp>
    </p:spTree>
    <p:extLst>
      <p:ext uri="{BB962C8B-B14F-4D97-AF65-F5344CB8AC3E}">
        <p14:creationId xmlns="" xmlns:p14="http://schemas.microsoft.com/office/powerpoint/2010/main" val="9991154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7" name="Rectangle 7"/>
          <p:cNvSpPr>
            <a:spLocks noGrp="1" noChangeArrowheads="1"/>
          </p:cNvSpPr>
          <p:nvPr>
            <p:ph type="title"/>
          </p:nvPr>
        </p:nvSpPr>
        <p:spPr>
          <a:xfrm>
            <a:off x="1187624" y="776161"/>
            <a:ext cx="6798734" cy="639439"/>
          </a:xfrm>
        </p:spPr>
        <p:txBody>
          <a:bodyPr>
            <a:noAutofit/>
          </a:bodyPr>
          <a:lstStyle/>
          <a:p>
            <a:r>
              <a:rPr lang="ru-RU" alt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Составляющие </a:t>
            </a: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понятия «</a:t>
            </a:r>
            <a:r>
              <a:rPr lang="ru-RU" alt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наркотизм»</a:t>
            </a:r>
            <a:endParaRPr lang="en-US" alt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5934" name="Group 94"/>
          <p:cNvGrpSpPr>
            <a:grpSpLocks/>
          </p:cNvGrpSpPr>
          <p:nvPr/>
        </p:nvGrpSpPr>
        <p:grpSpPr bwMode="auto">
          <a:xfrm>
            <a:off x="683568" y="1688400"/>
            <a:ext cx="393700" cy="393700"/>
            <a:chOff x="2543" y="1006"/>
            <a:chExt cx="416" cy="416"/>
          </a:xfrm>
        </p:grpSpPr>
        <p:sp>
          <p:nvSpPr>
            <p:cNvPr id="35892" name="Oval 52"/>
            <p:cNvSpPr>
              <a:spLocks noChangeArrowheads="1"/>
            </p:cNvSpPr>
            <p:nvPr/>
          </p:nvSpPr>
          <p:spPr bwMode="gray">
            <a:xfrm>
              <a:off x="2543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5893" name="Group 53"/>
            <p:cNvGrpSpPr>
              <a:grpSpLocks/>
            </p:cNvGrpSpPr>
            <p:nvPr/>
          </p:nvGrpSpPr>
          <p:grpSpPr bwMode="auto">
            <a:xfrm rot="-2288454">
              <a:off x="2578" y="1034"/>
              <a:ext cx="348" cy="356"/>
              <a:chOff x="887" y="2040"/>
              <a:chExt cx="433" cy="422"/>
            </a:xfrm>
          </p:grpSpPr>
          <p:pic>
            <p:nvPicPr>
              <p:cNvPr id="35894" name="Picture 54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895" name="Oval 55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accent1">
                      <a:alpha val="75000"/>
                    </a:schemeClr>
                  </a:gs>
                  <a:gs pos="10000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35896" name="Picture 56" descr="Pictur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897" name="Picture 5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2570" y="1020"/>
              <a:ext cx="359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Rectangle 6"/>
          <p:cNvSpPr txBox="1">
            <a:spLocks noChangeArrowheads="1"/>
          </p:cNvSpPr>
          <p:nvPr/>
        </p:nvSpPr>
        <p:spPr bwMode="auto">
          <a:xfrm>
            <a:off x="719320" y="1688400"/>
            <a:ext cx="7613922" cy="2110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99FF"/>
              </a:buClr>
              <a:buSzTx/>
              <a:buFont typeface="Wingdings" panose="05000000000000000000" pitchFamily="2" charset="2"/>
              <a:buBlip>
                <a:blip r:embed="rId5"/>
              </a:buBlip>
              <a:tabLst/>
              <a:defRPr/>
            </a:pPr>
            <a:r>
              <a:rPr kumimoji="0" lang="ru-RU" altLang="ru-RU" sz="20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НАРКОТИЗМ</a:t>
            </a: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 – это комплексная социальная система, в которой </a:t>
            </a: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хорошо отлажен незаконный оборот наркотиков (выращивание, заготовка и переработка сырья, производство синтетических наркотический веществ, сбыт </a:t>
            </a:r>
            <a:r>
              <a:rPr kumimoji="0" lang="ru-RU" altLang="ru-RU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наркопродукции</a:t>
            </a: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87013" y="3071810"/>
            <a:ext cx="2871201" cy="307183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84828" y="3813751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налажено идеологическое обеспечение наркобизнеса и обработка сознания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молодежи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 целью вовлечения все новых групп молодежи в число потребителей наркотиков.</a:t>
            </a:r>
          </a:p>
        </p:txBody>
      </p:sp>
    </p:spTree>
    <p:extLst>
      <p:ext uri="{BB962C8B-B14F-4D97-AF65-F5344CB8AC3E}">
        <p14:creationId xmlns="" xmlns:p14="http://schemas.microsoft.com/office/powerpoint/2010/main" val="192778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7" name="Rectangle 7"/>
          <p:cNvSpPr>
            <a:spLocks noGrp="1" noChangeArrowheads="1"/>
          </p:cNvSpPr>
          <p:nvPr>
            <p:ph type="title"/>
          </p:nvPr>
        </p:nvSpPr>
        <p:spPr>
          <a:xfrm>
            <a:off x="1187624" y="776161"/>
            <a:ext cx="6798734" cy="639439"/>
          </a:xfrm>
        </p:spPr>
        <p:txBody>
          <a:bodyPr>
            <a:noAutofit/>
          </a:bodyPr>
          <a:lstStyle/>
          <a:p>
            <a:r>
              <a:rPr lang="ru-RU" alt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Составляющие </a:t>
            </a: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понятия «</a:t>
            </a:r>
            <a:r>
              <a:rPr lang="ru-RU" alt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наркотизм»</a:t>
            </a:r>
            <a:endParaRPr lang="en-US" alt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5934" name="Group 94"/>
          <p:cNvGrpSpPr>
            <a:grpSpLocks/>
          </p:cNvGrpSpPr>
          <p:nvPr/>
        </p:nvGrpSpPr>
        <p:grpSpPr bwMode="auto">
          <a:xfrm>
            <a:off x="683568" y="1688400"/>
            <a:ext cx="393700" cy="393700"/>
            <a:chOff x="2543" y="1006"/>
            <a:chExt cx="416" cy="416"/>
          </a:xfrm>
        </p:grpSpPr>
        <p:sp>
          <p:nvSpPr>
            <p:cNvPr id="35892" name="Oval 52"/>
            <p:cNvSpPr>
              <a:spLocks noChangeArrowheads="1"/>
            </p:cNvSpPr>
            <p:nvPr/>
          </p:nvSpPr>
          <p:spPr bwMode="gray">
            <a:xfrm>
              <a:off x="2543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5893" name="Group 53"/>
            <p:cNvGrpSpPr>
              <a:grpSpLocks/>
            </p:cNvGrpSpPr>
            <p:nvPr/>
          </p:nvGrpSpPr>
          <p:grpSpPr bwMode="auto">
            <a:xfrm rot="-2288454">
              <a:off x="2578" y="1034"/>
              <a:ext cx="348" cy="356"/>
              <a:chOff x="887" y="2040"/>
              <a:chExt cx="433" cy="422"/>
            </a:xfrm>
          </p:grpSpPr>
          <p:pic>
            <p:nvPicPr>
              <p:cNvPr id="35894" name="Picture 54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895" name="Oval 55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accent1">
                      <a:alpha val="75000"/>
                    </a:schemeClr>
                  </a:gs>
                  <a:gs pos="10000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35896" name="Picture 56" descr="Pictur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897" name="Picture 5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2570" y="1020"/>
              <a:ext cx="359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Rectangle 6"/>
          <p:cNvSpPr txBox="1">
            <a:spLocks noChangeArrowheads="1"/>
          </p:cNvSpPr>
          <p:nvPr/>
        </p:nvSpPr>
        <p:spPr bwMode="auto">
          <a:xfrm>
            <a:off x="729373" y="1649164"/>
            <a:ext cx="7613922" cy="2110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99FF"/>
              </a:buClr>
              <a:buSzTx/>
              <a:buFont typeface="Wingdings" panose="05000000000000000000" pitchFamily="2" charset="2"/>
              <a:buBlip>
                <a:blip r:embed="rId5"/>
              </a:buBlip>
              <a:tabLst/>
              <a:defRPr/>
            </a:pPr>
            <a:r>
              <a:rPr kumimoji="0" lang="ru-RU" altLang="ru-RU" sz="20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НАРКОТИЗМ</a:t>
            </a: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 – это комплексная социальная система, в которой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99FF"/>
              </a:buClr>
              <a:buSzTx/>
              <a:buFont typeface="Wingdings" panose="05000000000000000000" pitchFamily="2" charset="2"/>
              <a:buBlip>
                <a:blip r:embed="rId5"/>
              </a:buBlip>
              <a:tabLst/>
              <a:defRPr/>
            </a:pPr>
            <a:endParaRPr lang="ru-RU" altLang="ru-RU" sz="2000" b="1" dirty="0">
              <a:effectLst/>
              <a:latin typeface="Arial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99FF"/>
              </a:buClr>
              <a:buSzTx/>
              <a:buFont typeface="Wingdings" panose="05000000000000000000" pitchFamily="2" charset="2"/>
              <a:buBlip>
                <a:blip r:embed="rId5"/>
              </a:buBlip>
              <a:tabLst/>
              <a:defRPr/>
            </a:pPr>
            <a:endParaRPr kumimoji="0" lang="ru-RU" altLang="ru-RU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lvl="0" defTabSz="914400" eaLnBrk="1" hangingPunct="1">
              <a:lnSpc>
                <a:spcPct val="90000"/>
              </a:lnSpc>
              <a:buClr>
                <a:srgbClr val="9999FF"/>
              </a:buClr>
              <a:buNone/>
              <a:defRPr/>
            </a:pPr>
            <a:r>
              <a:rPr lang="ru-RU" altLang="ru-RU" sz="2000" dirty="0">
                <a:effectLst/>
                <a:latin typeface="Arial"/>
                <a:cs typeface="Arial"/>
              </a:rPr>
              <a:t>     в которой организованы преступные группировки, защищающие наркобизнес и наркомафию.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99FF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ru-RU" altLang="ru-RU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86991" y="3645024"/>
            <a:ext cx="2968023" cy="2374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4260221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59" name="AutoShape 51"/>
          <p:cNvSpPr>
            <a:spLocks noChangeArrowheads="1"/>
          </p:cNvSpPr>
          <p:nvPr/>
        </p:nvSpPr>
        <p:spPr bwMode="gray">
          <a:xfrm>
            <a:off x="1001672" y="3212976"/>
            <a:ext cx="7190916" cy="110402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31765"/>
                  <a:invGamma/>
                </a:schemeClr>
              </a:gs>
            </a:gsLst>
            <a:lin ang="0" scaled="1"/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91581" dir="3378596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548680"/>
            <a:ext cx="6798734" cy="871819"/>
          </a:xfrm>
        </p:spPr>
        <p:txBody>
          <a:bodyPr>
            <a:normAutofit fontScale="90000"/>
          </a:bodyPr>
          <a:lstStyle/>
          <a:p>
            <a:r>
              <a:rPr lang="ru-RU" alt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Становление противодействия наркотизму в  </a:t>
            </a:r>
            <a:r>
              <a:rPr lang="ru-RU" alt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РФ</a:t>
            </a:r>
            <a:endParaRPr lang="en-US" altLang="ru-RU" sz="3200" b="1" dirty="0"/>
          </a:p>
        </p:txBody>
      </p:sp>
      <p:sp>
        <p:nvSpPr>
          <p:cNvPr id="119815" name="AutoShape 7"/>
          <p:cNvSpPr>
            <a:spLocks noChangeArrowheads="1"/>
          </p:cNvSpPr>
          <p:nvPr/>
        </p:nvSpPr>
        <p:spPr bwMode="gray">
          <a:xfrm>
            <a:off x="811942" y="1412776"/>
            <a:ext cx="7324997" cy="174498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31765"/>
                  <a:invGamma/>
                </a:schemeClr>
              </a:gs>
            </a:gsLst>
            <a:lin ang="0" scaled="1"/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91581" dir="3378596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19816" name="Text Box 8"/>
          <p:cNvSpPr txBox="1">
            <a:spLocks noChangeArrowheads="1"/>
          </p:cNvSpPr>
          <p:nvPr/>
        </p:nvSpPr>
        <p:spPr bwMode="gray">
          <a:xfrm>
            <a:off x="1196601" y="1556792"/>
            <a:ext cx="690266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1993 год – Концепция государственной политики по контролю за наркотиками в </a:t>
            </a: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РФ. 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«Злоупотребление наркотическими средствами и их незаконный оборот приобрели в последнее десятилетие глобальный масштаб и самым серьезным образом сказываются на социально-психологической атмосфере в обществе, отрицательно влияют на экономику, политику и правопорядок</a:t>
            </a: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.»</a:t>
            </a:r>
            <a:endParaRPr lang="en-US" alt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820" name="Text Box 12"/>
          <p:cNvSpPr txBox="1">
            <a:spLocks noChangeArrowheads="1"/>
          </p:cNvSpPr>
          <p:nvPr/>
        </p:nvSpPr>
        <p:spPr bwMode="gray">
          <a:xfrm>
            <a:off x="1403648" y="3284984"/>
            <a:ext cx="6695619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91581" dir="3378596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1997 год – Федеральный закон «О наркотических средствах и психотропных 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веществах»</a:t>
            </a:r>
          </a:p>
          <a:p>
            <a:pPr>
              <a:spcBef>
                <a:spcPct val="50000"/>
              </a:spcBef>
            </a:pPr>
            <a:endParaRPr lang="en-US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AutoShape 51"/>
          <p:cNvSpPr>
            <a:spLocks noChangeArrowheads="1"/>
          </p:cNvSpPr>
          <p:nvPr/>
        </p:nvSpPr>
        <p:spPr bwMode="gray">
          <a:xfrm>
            <a:off x="1052476" y="4365104"/>
            <a:ext cx="7190916" cy="9345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31765"/>
                  <a:invGamma/>
                </a:schemeClr>
              </a:gs>
            </a:gsLst>
            <a:lin ang="0" scaled="1"/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91581" dir="3378596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9.06.2010 год – Стратегия государственной антинаркотической</a:t>
            </a:r>
          </a:p>
          <a:p>
            <a:r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 политики РФ до 2020 года (Указ Президента РФ №690)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AutoShape 51"/>
          <p:cNvSpPr>
            <a:spLocks noChangeArrowheads="1"/>
          </p:cNvSpPr>
          <p:nvPr/>
        </p:nvSpPr>
        <p:spPr bwMode="gray">
          <a:xfrm>
            <a:off x="1081644" y="5373216"/>
            <a:ext cx="7190916" cy="9345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31765"/>
                  <a:invGamma/>
                </a:schemeClr>
              </a:gs>
            </a:gsLst>
            <a:lin ang="0" scaled="1"/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91581" dir="3378596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lnSpc>
                <a:spcPct val="90000"/>
              </a:lnSpc>
              <a:defRPr/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28.07.2004 год – Указ Президента РФ 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Вопросы </a:t>
            </a:r>
            <a:endParaRPr lang="ru-RU" alt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Федеральной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службы РФ по контролю за 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оборотом </a:t>
            </a:r>
          </a:p>
          <a:p>
            <a:pPr>
              <a:lnSpc>
                <a:spcPct val="90000"/>
              </a:lnSpc>
              <a:defRPr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наркотиков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» (№976)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AutoShape 2"/>
          <p:cNvSpPr>
            <a:spLocks noChangeArrowheads="1"/>
          </p:cNvSpPr>
          <p:nvPr/>
        </p:nvSpPr>
        <p:spPr bwMode="gray">
          <a:xfrm>
            <a:off x="755576" y="1628800"/>
            <a:ext cx="2586037" cy="3594100"/>
          </a:xfrm>
          <a:prstGeom prst="upArrow">
            <a:avLst>
              <a:gd name="adj1" fmla="val 56361"/>
              <a:gd name="adj2" fmla="val 78338"/>
            </a:avLst>
          </a:prstGeom>
          <a:gradFill rotWithShape="1">
            <a:gsLst>
              <a:gs pos="0">
                <a:schemeClr val="hlink">
                  <a:gamma/>
                  <a:tint val="63529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>
              <a:rot lat="0" lon="19199999" rev="0"/>
            </a:camera>
            <a:lightRig rig="legacyFlat3" dir="t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  <a:contourClr>
              <a:schemeClr val="hlink"/>
            </a:contour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21863" name="AutoShape 7"/>
          <p:cNvSpPr>
            <a:spLocks noChangeArrowheads="1"/>
          </p:cNvSpPr>
          <p:nvPr/>
        </p:nvSpPr>
        <p:spPr bwMode="gray">
          <a:xfrm>
            <a:off x="611560" y="2348880"/>
            <a:ext cx="7920880" cy="2281946"/>
          </a:xfrm>
          <a:prstGeom prst="roundRect">
            <a:avLst>
              <a:gd name="adj" fmla="val 16667"/>
            </a:avLst>
          </a:prstGeom>
          <a:solidFill>
            <a:srgbClr val="FFFFFF">
              <a:alpha val="70000"/>
            </a:srgbClr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Verdana" panose="020B0604030504040204" pitchFamily="34" charset="0"/>
              </a:rPr>
              <a:t>Генеральная </a:t>
            </a:r>
            <a:r>
              <a:rPr lang="ru-RU" altLang="ru-RU" dirty="0">
                <a:solidFill>
                  <a:srgbClr val="000000"/>
                </a:solidFill>
                <a:latin typeface="Verdana" panose="020B0604030504040204" pitchFamily="34" charset="0"/>
              </a:rPr>
              <a:t>цель : </a:t>
            </a:r>
            <a:r>
              <a:rPr lang="ru-RU" altLang="ru-RU" dirty="0" smtClean="0">
                <a:solidFill>
                  <a:srgbClr val="000000"/>
                </a:solidFill>
                <a:latin typeface="Verdana" panose="020B0604030504040204" pitchFamily="34" charset="0"/>
              </a:rPr>
              <a:t>существенное  </a:t>
            </a:r>
            <a:r>
              <a:rPr lang="ru-RU" altLang="ru-RU" dirty="0">
                <a:solidFill>
                  <a:srgbClr val="000000"/>
                </a:solidFill>
                <a:latin typeface="Verdana" panose="020B0604030504040204" pitchFamily="34" charset="0"/>
              </a:rPr>
              <a:t>сокращение </a:t>
            </a:r>
            <a:r>
              <a:rPr lang="ru-RU" altLang="ru-RU" dirty="0" smtClean="0">
                <a:solidFill>
                  <a:srgbClr val="000000"/>
                </a:solidFill>
                <a:latin typeface="Verdana" panose="020B0604030504040204" pitchFamily="34" charset="0"/>
              </a:rPr>
              <a:t>незаконного</a:t>
            </a:r>
          </a:p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ru-RU" altLang="ru-RU" dirty="0">
                <a:solidFill>
                  <a:srgbClr val="000000"/>
                </a:solidFill>
                <a:latin typeface="Verdana" panose="020B0604030504040204" pitchFamily="34" charset="0"/>
              </a:rPr>
              <a:t>распространения и </a:t>
            </a:r>
            <a:r>
              <a:rPr lang="ru-RU" altLang="ru-RU" dirty="0" smtClean="0">
                <a:solidFill>
                  <a:srgbClr val="000000"/>
                </a:solidFill>
                <a:latin typeface="Verdana" panose="020B0604030504040204" pitchFamily="34" charset="0"/>
              </a:rPr>
              <a:t>немедицинского  </a:t>
            </a:r>
            <a:r>
              <a:rPr lang="ru-RU" altLang="ru-RU" dirty="0">
                <a:solidFill>
                  <a:srgbClr val="000000"/>
                </a:solidFill>
                <a:latin typeface="Verdana" panose="020B0604030504040204" pitchFamily="34" charset="0"/>
              </a:rPr>
              <a:t>потребления наркотиков, </a:t>
            </a:r>
            <a:endParaRPr lang="ru-RU" altLang="ru-RU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Verdana" panose="020B0604030504040204" pitchFamily="34" charset="0"/>
              </a:rPr>
              <a:t>масштабов </a:t>
            </a:r>
            <a:r>
              <a:rPr lang="ru-RU" altLang="ru-RU" dirty="0">
                <a:solidFill>
                  <a:srgbClr val="000000"/>
                </a:solidFill>
                <a:latin typeface="Verdana" panose="020B0604030504040204" pitchFamily="34" charset="0"/>
              </a:rPr>
              <a:t>последствий их </a:t>
            </a:r>
            <a:r>
              <a:rPr lang="ru-RU" altLang="ru-RU" dirty="0" smtClean="0">
                <a:solidFill>
                  <a:srgbClr val="000000"/>
                </a:solidFill>
                <a:latin typeface="Verdana" panose="020B0604030504040204" pitchFamily="34" charset="0"/>
              </a:rPr>
              <a:t>незаконного  </a:t>
            </a:r>
            <a:r>
              <a:rPr lang="ru-RU" altLang="ru-RU" dirty="0">
                <a:solidFill>
                  <a:srgbClr val="000000"/>
                </a:solidFill>
                <a:latin typeface="Verdana" panose="020B0604030504040204" pitchFamily="34" charset="0"/>
              </a:rPr>
              <a:t>оборота </a:t>
            </a:r>
            <a:r>
              <a:rPr lang="ru-RU" altLang="ru-RU" dirty="0" smtClean="0">
                <a:solidFill>
                  <a:srgbClr val="000000"/>
                </a:solidFill>
                <a:latin typeface="Verdana" panose="020B0604030504040204" pitchFamily="34" charset="0"/>
              </a:rPr>
              <a:t>для</a:t>
            </a:r>
          </a:p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ru-RU" altLang="ru-RU" dirty="0">
                <a:solidFill>
                  <a:srgbClr val="000000"/>
                </a:solidFill>
                <a:latin typeface="Verdana" panose="020B0604030504040204" pitchFamily="34" charset="0"/>
              </a:rPr>
              <a:t>безопасности и здоровья личности</a:t>
            </a:r>
            <a:r>
              <a:rPr lang="ru-RU" altLang="ru-RU" dirty="0" smtClean="0">
                <a:solidFill>
                  <a:srgbClr val="000000"/>
                </a:solidFill>
                <a:latin typeface="Verdana" panose="020B0604030504040204" pitchFamily="34" charset="0"/>
              </a:rPr>
              <a:t>,  </a:t>
            </a:r>
            <a:r>
              <a:rPr lang="ru-RU" altLang="ru-RU" dirty="0">
                <a:solidFill>
                  <a:srgbClr val="000000"/>
                </a:solidFill>
                <a:latin typeface="Verdana" panose="020B0604030504040204" pitchFamily="34" charset="0"/>
              </a:rPr>
              <a:t>общества и государства.</a:t>
            </a:r>
          </a:p>
          <a:p>
            <a:pPr algn="ctr">
              <a:spcBef>
                <a:spcPct val="50000"/>
              </a:spcBef>
            </a:pPr>
            <a:endParaRPr lang="en-US" altLang="ru-RU" b="0" dirty="0">
              <a:latin typeface="Verdana" panose="020B0604030504040204" pitchFamily="34" charset="0"/>
            </a:endParaRPr>
          </a:p>
        </p:txBody>
      </p:sp>
      <p:sp>
        <p:nvSpPr>
          <p:cNvPr id="121867" name="Rectangle 11"/>
          <p:cNvSpPr>
            <a:spLocks noGrp="1" noChangeArrowheads="1"/>
          </p:cNvSpPr>
          <p:nvPr>
            <p:ph type="title"/>
          </p:nvPr>
        </p:nvSpPr>
        <p:spPr>
          <a:xfrm>
            <a:off x="867832" y="579498"/>
            <a:ext cx="6798735" cy="1303867"/>
          </a:xfrm>
        </p:spPr>
        <p:txBody>
          <a:bodyPr>
            <a:noAutofit/>
          </a:bodyPr>
          <a:lstStyle/>
          <a:p>
            <a:r>
              <a:rPr lang="ru-RU" altLang="ru-RU" sz="3000" dirty="0">
                <a:latin typeface="Arial" panose="020B0604020202020204" pitchFamily="34" charset="0"/>
                <a:cs typeface="Arial" panose="020B0604020202020204" pitchFamily="34" charset="0"/>
              </a:rPr>
              <a:t>Стратегия государственной антинаркотической политики РФ до 2020 </a:t>
            </a:r>
            <a:r>
              <a:rPr lang="ru-RU" alt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года.</a:t>
            </a:r>
            <a:endParaRPr lang="en-US" alt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4712542"/>
            <a:ext cx="3292985" cy="15504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AutoShape 2"/>
          <p:cNvSpPr>
            <a:spLocks noChangeArrowheads="1"/>
          </p:cNvSpPr>
          <p:nvPr/>
        </p:nvSpPr>
        <p:spPr bwMode="gray">
          <a:xfrm>
            <a:off x="2154238" y="1600200"/>
            <a:ext cx="2586037" cy="3594100"/>
          </a:xfrm>
          <a:prstGeom prst="upArrow">
            <a:avLst>
              <a:gd name="adj1" fmla="val 56361"/>
              <a:gd name="adj2" fmla="val 78338"/>
            </a:avLst>
          </a:prstGeom>
          <a:gradFill rotWithShape="1">
            <a:gsLst>
              <a:gs pos="0">
                <a:schemeClr val="hlink">
                  <a:gamma/>
                  <a:tint val="63529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>
              <a:rot lat="0" lon="19199999" rev="0"/>
            </a:camera>
            <a:lightRig rig="legacyFlat3" dir="t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  <a:contourClr>
              <a:schemeClr val="hlink"/>
            </a:contour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21859" name="AutoShape 3"/>
          <p:cNvSpPr>
            <a:spLocks noChangeArrowheads="1"/>
          </p:cNvSpPr>
          <p:nvPr/>
        </p:nvSpPr>
        <p:spPr bwMode="gray">
          <a:xfrm>
            <a:off x="4267200" y="1665288"/>
            <a:ext cx="2614613" cy="3594100"/>
          </a:xfrm>
          <a:prstGeom prst="downArrow">
            <a:avLst>
              <a:gd name="adj1" fmla="val 65009"/>
              <a:gd name="adj2" fmla="val 57931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50980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>
              <a:rot lat="0" lon="600000" rev="0"/>
            </a:camera>
            <a:lightRig rig="legacyFlat3" dir="t"/>
          </a:scene3d>
          <a:sp3d extrusionH="430200" prstMaterial="legacyPlastic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21860" name="AutoShape 4"/>
          <p:cNvSpPr>
            <a:spLocks noChangeArrowheads="1"/>
          </p:cNvSpPr>
          <p:nvPr/>
        </p:nvSpPr>
        <p:spPr bwMode="gray">
          <a:xfrm>
            <a:off x="743079" y="1499408"/>
            <a:ext cx="7487973" cy="1977683"/>
          </a:xfrm>
          <a:prstGeom prst="roundRect">
            <a:avLst>
              <a:gd name="adj" fmla="val 16667"/>
            </a:avLst>
          </a:prstGeom>
          <a:solidFill>
            <a:srgbClr val="FFFFFF">
              <a:alpha val="67000"/>
            </a:srgbClr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17961" dir="13500000" algn="ctr" rotWithShape="0">
                    <a:schemeClr val="tx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r>
              <a:rPr lang="ru-RU" altLang="ru-RU" dirty="0">
                <a:solidFill>
                  <a:srgbClr val="000000"/>
                </a:solidFill>
                <a:latin typeface="Verdana" panose="020B0604030504040204" pitchFamily="34" charset="0"/>
              </a:rPr>
              <a:t>Статья 228: незаконное приобретение</a:t>
            </a:r>
            <a:r>
              <a:rPr lang="ru-RU" altLang="ru-RU" dirty="0" smtClean="0">
                <a:solidFill>
                  <a:srgbClr val="000000"/>
                </a:solidFill>
                <a:latin typeface="Verdana" panose="020B0604030504040204" pitchFamily="34" charset="0"/>
              </a:rPr>
              <a:t>,  </a:t>
            </a:r>
            <a:r>
              <a:rPr lang="ru-RU" altLang="ru-RU" dirty="0">
                <a:solidFill>
                  <a:srgbClr val="000000"/>
                </a:solidFill>
                <a:latin typeface="Verdana" panose="020B0604030504040204" pitchFamily="34" charset="0"/>
              </a:rPr>
              <a:t>хранение, </a:t>
            </a:r>
            <a:endParaRPr lang="ru-RU" altLang="ru-RU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Verdana" panose="020B0604030504040204" pitchFamily="34" charset="0"/>
              </a:rPr>
              <a:t>перевозка,  </a:t>
            </a:r>
            <a:r>
              <a:rPr lang="ru-RU" altLang="ru-RU" dirty="0">
                <a:solidFill>
                  <a:srgbClr val="000000"/>
                </a:solidFill>
                <a:latin typeface="Verdana" panose="020B0604030504040204" pitchFamily="34" charset="0"/>
              </a:rPr>
              <a:t>изготовление, </a:t>
            </a:r>
            <a:r>
              <a:rPr lang="ru-RU" altLang="ru-RU" dirty="0" smtClean="0">
                <a:solidFill>
                  <a:srgbClr val="000000"/>
                </a:solidFill>
                <a:latin typeface="Verdana" panose="020B0604030504040204" pitchFamily="34" charset="0"/>
              </a:rPr>
              <a:t>переработка наркотических</a:t>
            </a:r>
          </a:p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ru-RU" altLang="ru-RU" dirty="0">
                <a:solidFill>
                  <a:srgbClr val="000000"/>
                </a:solidFill>
                <a:latin typeface="Verdana" panose="020B0604030504040204" pitchFamily="34" charset="0"/>
              </a:rPr>
              <a:t>средств, </a:t>
            </a:r>
            <a:r>
              <a:rPr lang="ru-RU" altLang="ru-RU" dirty="0" smtClean="0">
                <a:solidFill>
                  <a:srgbClr val="000000"/>
                </a:solidFill>
                <a:latin typeface="Verdana" panose="020B0604030504040204" pitchFamily="34" charset="0"/>
              </a:rPr>
              <a:t>психотропных </a:t>
            </a:r>
            <a:r>
              <a:rPr lang="ru-RU" altLang="ru-RU" dirty="0">
                <a:solidFill>
                  <a:srgbClr val="000000"/>
                </a:solidFill>
                <a:latin typeface="Verdana" panose="020B0604030504040204" pitchFamily="34" charset="0"/>
              </a:rPr>
              <a:t>веществ или их аналогов </a:t>
            </a:r>
            <a:r>
              <a:rPr lang="ru-RU" altLang="ru-RU" dirty="0" smtClean="0">
                <a:solidFill>
                  <a:srgbClr val="000000"/>
                </a:solidFill>
                <a:latin typeface="Verdana" panose="020B0604030504040204" pitchFamily="34" charset="0"/>
              </a:rPr>
              <a:t>–</a:t>
            </a:r>
          </a:p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ru-RU" altLang="ru-RU" dirty="0">
                <a:solidFill>
                  <a:srgbClr val="000000"/>
                </a:solidFill>
                <a:latin typeface="Verdana" panose="020B0604030504040204" pitchFamily="34" charset="0"/>
              </a:rPr>
              <a:t>лишение свободы на срок до </a:t>
            </a:r>
            <a:r>
              <a:rPr lang="ru-RU" altLang="ru-RU" b="1" dirty="0">
                <a:solidFill>
                  <a:srgbClr val="000000"/>
                </a:solidFill>
                <a:latin typeface="Verdana" panose="020B0604030504040204" pitchFamily="34" charset="0"/>
              </a:rPr>
              <a:t>3-х </a:t>
            </a:r>
            <a:r>
              <a:rPr lang="ru-RU" altLang="ru-RU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лет</a:t>
            </a:r>
            <a:endParaRPr lang="en-US" altLang="ru-RU" b="1" dirty="0">
              <a:latin typeface="Verdana" panose="020B0604030504040204" pitchFamily="34" charset="0"/>
            </a:endParaRPr>
          </a:p>
        </p:txBody>
      </p:sp>
      <p:sp>
        <p:nvSpPr>
          <p:cNvPr id="121861" name="AutoShape 5"/>
          <p:cNvSpPr>
            <a:spLocks noChangeArrowheads="1"/>
          </p:cNvSpPr>
          <p:nvPr/>
        </p:nvSpPr>
        <p:spPr bwMode="gray">
          <a:xfrm>
            <a:off x="743079" y="3770269"/>
            <a:ext cx="7519694" cy="1470086"/>
          </a:xfrm>
          <a:prstGeom prst="roundRect">
            <a:avLst>
              <a:gd name="adj" fmla="val 16667"/>
            </a:avLst>
          </a:prstGeom>
          <a:solidFill>
            <a:srgbClr val="FFFFFF">
              <a:alpha val="67000"/>
            </a:srgbClr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17961" dir="13500000" algn="ctr" rotWithShape="0">
                    <a:schemeClr val="tx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ru-RU" altLang="ru-RU" dirty="0">
                <a:solidFill>
                  <a:srgbClr val="000000"/>
                </a:solidFill>
                <a:latin typeface="Verdana" panose="020B0604030504040204" pitchFamily="34" charset="0"/>
              </a:rPr>
              <a:t>Статья 229: хищение либо вымогательство наркотических </a:t>
            </a:r>
          </a:p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Verdana" panose="020B0604030504040204" pitchFamily="34" charset="0"/>
              </a:rPr>
              <a:t>средств </a:t>
            </a:r>
            <a:r>
              <a:rPr lang="ru-RU" altLang="ru-RU" dirty="0">
                <a:solidFill>
                  <a:srgbClr val="000000"/>
                </a:solidFill>
                <a:latin typeface="Verdana" panose="020B0604030504040204" pitchFamily="34" charset="0"/>
              </a:rPr>
              <a:t>или психотропных </a:t>
            </a:r>
            <a:r>
              <a:rPr lang="ru-RU" altLang="ru-RU" dirty="0" smtClean="0">
                <a:solidFill>
                  <a:srgbClr val="000000"/>
                </a:solidFill>
                <a:latin typeface="Verdana" panose="020B0604030504040204" pitchFamily="34" charset="0"/>
              </a:rPr>
              <a:t>веществ </a:t>
            </a:r>
          </a:p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Verdana" panose="020B0604030504040204" pitchFamily="34" charset="0"/>
              </a:rPr>
              <a:t>– </a:t>
            </a:r>
            <a:r>
              <a:rPr lang="ru-RU" altLang="ru-RU" dirty="0">
                <a:solidFill>
                  <a:srgbClr val="000000"/>
                </a:solidFill>
                <a:latin typeface="Verdana" panose="020B0604030504040204" pitchFamily="34" charset="0"/>
              </a:rPr>
              <a:t>лишение свободы </a:t>
            </a:r>
            <a:r>
              <a:rPr lang="ru-RU" altLang="ru-RU" b="1" dirty="0">
                <a:solidFill>
                  <a:srgbClr val="000000"/>
                </a:solidFill>
                <a:latin typeface="Verdana" panose="020B0604030504040204" pitchFamily="34" charset="0"/>
              </a:rPr>
              <a:t>от 3-х до 7-и лет</a:t>
            </a:r>
            <a:r>
              <a:rPr lang="ru-RU" altLang="ru-RU" dirty="0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</a:p>
          <a:p>
            <a:pPr algn="ctr">
              <a:spcBef>
                <a:spcPct val="50000"/>
              </a:spcBef>
            </a:pPr>
            <a:endParaRPr lang="en-US" altLang="ru-RU" b="0" dirty="0">
              <a:latin typeface="Verdana" panose="020B0604030504040204" pitchFamily="34" charset="0"/>
            </a:endParaRPr>
          </a:p>
        </p:txBody>
      </p:sp>
      <p:sp>
        <p:nvSpPr>
          <p:cNvPr id="121867" name="Rectangle 11"/>
          <p:cNvSpPr>
            <a:spLocks noGrp="1" noChangeArrowheads="1"/>
          </p:cNvSpPr>
          <p:nvPr>
            <p:ph type="title"/>
          </p:nvPr>
        </p:nvSpPr>
        <p:spPr>
          <a:xfrm>
            <a:off x="867832" y="441823"/>
            <a:ext cx="6798735" cy="974645"/>
          </a:xfrm>
        </p:spPr>
        <p:txBody>
          <a:bodyPr>
            <a:noAutofit/>
          </a:bodyPr>
          <a:lstStyle/>
          <a:p>
            <a:r>
              <a:rPr lang="ru-RU" altLang="ru-RU" sz="3000" dirty="0">
                <a:latin typeface="Arial" panose="020B0604020202020204" pitchFamily="34" charset="0"/>
                <a:cs typeface="Arial" panose="020B0604020202020204" pitchFamily="34" charset="0"/>
              </a:rPr>
              <a:t>Уголовный кодекс РФ </a:t>
            </a:r>
            <a:endParaRPr lang="en-US" alt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473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AutoShape 2"/>
          <p:cNvSpPr>
            <a:spLocks noChangeArrowheads="1"/>
          </p:cNvSpPr>
          <p:nvPr/>
        </p:nvSpPr>
        <p:spPr bwMode="gray">
          <a:xfrm>
            <a:off x="2154238" y="1600200"/>
            <a:ext cx="2586037" cy="3594100"/>
          </a:xfrm>
          <a:prstGeom prst="upArrow">
            <a:avLst>
              <a:gd name="adj1" fmla="val 56361"/>
              <a:gd name="adj2" fmla="val 78338"/>
            </a:avLst>
          </a:prstGeom>
          <a:gradFill rotWithShape="1">
            <a:gsLst>
              <a:gs pos="0">
                <a:schemeClr val="hlink">
                  <a:gamma/>
                  <a:tint val="63529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>
              <a:rot lat="0" lon="19199999" rev="0"/>
            </a:camera>
            <a:lightRig rig="legacyFlat3" dir="t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  <a:contourClr>
              <a:schemeClr val="hlink"/>
            </a:contour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21859" name="AutoShape 3"/>
          <p:cNvSpPr>
            <a:spLocks noChangeArrowheads="1"/>
          </p:cNvSpPr>
          <p:nvPr/>
        </p:nvSpPr>
        <p:spPr bwMode="gray">
          <a:xfrm>
            <a:off x="4267200" y="1665288"/>
            <a:ext cx="2614613" cy="3594100"/>
          </a:xfrm>
          <a:prstGeom prst="downArrow">
            <a:avLst>
              <a:gd name="adj1" fmla="val 65009"/>
              <a:gd name="adj2" fmla="val 57931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50980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>
              <a:rot lat="0" lon="600000" rev="0"/>
            </a:camera>
            <a:lightRig rig="legacyFlat3" dir="t"/>
          </a:scene3d>
          <a:sp3d extrusionH="430200" prstMaterial="legacyPlastic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21860" name="AutoShape 4"/>
          <p:cNvSpPr>
            <a:spLocks noChangeArrowheads="1"/>
          </p:cNvSpPr>
          <p:nvPr/>
        </p:nvSpPr>
        <p:spPr bwMode="gray">
          <a:xfrm>
            <a:off x="755576" y="1730145"/>
            <a:ext cx="7487973" cy="1554839"/>
          </a:xfrm>
          <a:prstGeom prst="roundRect">
            <a:avLst>
              <a:gd name="adj" fmla="val 16667"/>
            </a:avLst>
          </a:prstGeom>
          <a:solidFill>
            <a:srgbClr val="FFFFFF">
              <a:alpha val="67000"/>
            </a:srgbClr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17961" dir="13500000" algn="ctr" rotWithShape="0">
                    <a:schemeClr val="tx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r>
              <a:rPr lang="ru-RU" altLang="ru-RU" dirty="0">
                <a:latin typeface="Verdana" panose="020B0604030504040204" pitchFamily="34" charset="0"/>
              </a:rPr>
              <a:t>Статья 232: организация либо содержание </a:t>
            </a:r>
            <a:endParaRPr lang="ru-RU" altLang="ru-RU" dirty="0" smtClean="0">
              <a:latin typeface="Verdana" panose="020B0604030504040204" pitchFamily="34" charset="0"/>
            </a:endParaRPr>
          </a:p>
          <a:p>
            <a:pPr>
              <a:spcBef>
                <a:spcPct val="50000"/>
              </a:spcBef>
            </a:pPr>
            <a:r>
              <a:rPr lang="ru-RU" altLang="ru-RU" dirty="0" smtClean="0">
                <a:latin typeface="Verdana" panose="020B0604030504040204" pitchFamily="34" charset="0"/>
              </a:rPr>
              <a:t>притонов </a:t>
            </a:r>
            <a:r>
              <a:rPr lang="ru-RU" altLang="ru-RU" dirty="0">
                <a:latin typeface="Verdana" panose="020B0604030504040204" pitchFamily="34" charset="0"/>
              </a:rPr>
              <a:t>для потребления </a:t>
            </a:r>
            <a:r>
              <a:rPr lang="ru-RU" altLang="ru-RU" dirty="0" smtClean="0">
                <a:latin typeface="Verdana" panose="020B0604030504040204" pitchFamily="34" charset="0"/>
              </a:rPr>
              <a:t>наркотических</a:t>
            </a:r>
          </a:p>
          <a:p>
            <a:pPr>
              <a:spcBef>
                <a:spcPct val="50000"/>
              </a:spcBef>
            </a:pPr>
            <a:r>
              <a:rPr lang="ru-RU" altLang="ru-RU" dirty="0" smtClean="0">
                <a:latin typeface="Verdana" panose="020B0604030504040204" pitchFamily="34" charset="0"/>
              </a:rPr>
              <a:t> </a:t>
            </a:r>
            <a:r>
              <a:rPr lang="ru-RU" altLang="ru-RU" dirty="0">
                <a:latin typeface="Verdana" panose="020B0604030504040204" pitchFamily="34" charset="0"/>
              </a:rPr>
              <a:t>средств или психотропных </a:t>
            </a:r>
            <a:r>
              <a:rPr lang="ru-RU" altLang="ru-RU" dirty="0" smtClean="0">
                <a:latin typeface="Verdana" panose="020B0604030504040204" pitchFamily="34" charset="0"/>
              </a:rPr>
              <a:t>веществ</a:t>
            </a:r>
          </a:p>
          <a:p>
            <a:pPr>
              <a:spcBef>
                <a:spcPct val="50000"/>
              </a:spcBef>
            </a:pPr>
            <a:r>
              <a:rPr lang="ru-RU" altLang="ru-RU" dirty="0" smtClean="0">
                <a:latin typeface="Verdana" panose="020B0604030504040204" pitchFamily="34" charset="0"/>
              </a:rPr>
              <a:t> </a:t>
            </a:r>
            <a:r>
              <a:rPr lang="ru-RU" altLang="ru-RU" dirty="0">
                <a:latin typeface="Verdana" panose="020B0604030504040204" pitchFamily="34" charset="0"/>
              </a:rPr>
              <a:t>– лишение свободы на срок </a:t>
            </a:r>
            <a:r>
              <a:rPr lang="ru-RU" altLang="ru-RU" b="1" dirty="0">
                <a:latin typeface="Verdana" panose="020B0604030504040204" pitchFamily="34" charset="0"/>
              </a:rPr>
              <a:t>от 3-х до 7-и лет.</a:t>
            </a:r>
          </a:p>
        </p:txBody>
      </p:sp>
      <p:sp>
        <p:nvSpPr>
          <p:cNvPr id="121861" name="AutoShape 5"/>
          <p:cNvSpPr>
            <a:spLocks noChangeArrowheads="1"/>
          </p:cNvSpPr>
          <p:nvPr/>
        </p:nvSpPr>
        <p:spPr bwMode="gray">
          <a:xfrm>
            <a:off x="611560" y="4348971"/>
            <a:ext cx="7920879" cy="1690657"/>
          </a:xfrm>
          <a:prstGeom prst="roundRect">
            <a:avLst>
              <a:gd name="adj" fmla="val 16667"/>
            </a:avLst>
          </a:prstGeom>
          <a:solidFill>
            <a:srgbClr val="FFFFFF">
              <a:alpha val="67000"/>
            </a:srgbClr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17961" dir="13500000" algn="ctr" rotWithShape="0">
                    <a:schemeClr val="tx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r>
              <a:rPr lang="ru-RU" altLang="ru-RU" dirty="0">
                <a:latin typeface="Verdana" panose="020B0604030504040204" pitchFamily="34" charset="0"/>
              </a:rPr>
              <a:t>Статья 233: незаконная выдача </a:t>
            </a:r>
            <a:r>
              <a:rPr lang="ru-RU" altLang="ru-RU" dirty="0" smtClean="0">
                <a:latin typeface="Verdana" panose="020B0604030504040204" pitchFamily="34" charset="0"/>
              </a:rPr>
              <a:t>либо</a:t>
            </a:r>
          </a:p>
          <a:p>
            <a:pPr>
              <a:spcBef>
                <a:spcPct val="50000"/>
              </a:spcBef>
            </a:pPr>
            <a:r>
              <a:rPr lang="ru-RU" altLang="ru-RU" dirty="0" smtClean="0">
                <a:latin typeface="Verdana" panose="020B0604030504040204" pitchFamily="34" charset="0"/>
              </a:rPr>
              <a:t> </a:t>
            </a:r>
            <a:r>
              <a:rPr lang="ru-RU" altLang="ru-RU" dirty="0">
                <a:latin typeface="Verdana" panose="020B0604030504040204" pitchFamily="34" charset="0"/>
              </a:rPr>
              <a:t>подделка рецептов или иных документов, дающих </a:t>
            </a:r>
            <a:r>
              <a:rPr lang="ru-RU" altLang="ru-RU" dirty="0" smtClean="0">
                <a:latin typeface="Verdana" panose="020B0604030504040204" pitchFamily="34" charset="0"/>
              </a:rPr>
              <a:t>право</a:t>
            </a:r>
          </a:p>
          <a:p>
            <a:pPr>
              <a:spcBef>
                <a:spcPct val="50000"/>
              </a:spcBef>
            </a:pPr>
            <a:r>
              <a:rPr lang="ru-RU" altLang="ru-RU" dirty="0" smtClean="0">
                <a:latin typeface="Verdana" panose="020B0604030504040204" pitchFamily="34" charset="0"/>
              </a:rPr>
              <a:t> </a:t>
            </a:r>
            <a:r>
              <a:rPr lang="ru-RU" altLang="ru-RU" dirty="0">
                <a:latin typeface="Verdana" panose="020B0604030504040204" pitchFamily="34" charset="0"/>
              </a:rPr>
              <a:t>на получение наркотических средств или </a:t>
            </a:r>
            <a:endParaRPr lang="ru-RU" altLang="ru-RU" dirty="0" smtClean="0">
              <a:latin typeface="Verdana" panose="020B0604030504040204" pitchFamily="34" charset="0"/>
            </a:endParaRPr>
          </a:p>
          <a:p>
            <a:pPr>
              <a:spcBef>
                <a:spcPct val="50000"/>
              </a:spcBef>
            </a:pPr>
            <a:r>
              <a:rPr lang="ru-RU" altLang="ru-RU" dirty="0" smtClean="0">
                <a:latin typeface="Verdana" panose="020B0604030504040204" pitchFamily="34" charset="0"/>
              </a:rPr>
              <a:t>психотропных </a:t>
            </a:r>
            <a:r>
              <a:rPr lang="ru-RU" altLang="ru-RU" dirty="0">
                <a:latin typeface="Verdana" panose="020B0604030504040204" pitchFamily="34" charset="0"/>
              </a:rPr>
              <a:t>веществ – лишение свободы на срок </a:t>
            </a:r>
            <a:r>
              <a:rPr lang="ru-RU" altLang="ru-RU" b="1" dirty="0">
                <a:latin typeface="Verdana" panose="020B0604030504040204" pitchFamily="34" charset="0"/>
              </a:rPr>
              <a:t>до 2-х лет.</a:t>
            </a:r>
          </a:p>
        </p:txBody>
      </p:sp>
      <p:sp>
        <p:nvSpPr>
          <p:cNvPr id="121867" name="Rectangle 11"/>
          <p:cNvSpPr>
            <a:spLocks noGrp="1" noChangeArrowheads="1"/>
          </p:cNvSpPr>
          <p:nvPr>
            <p:ph type="title"/>
          </p:nvPr>
        </p:nvSpPr>
        <p:spPr>
          <a:xfrm>
            <a:off x="867832" y="579499"/>
            <a:ext cx="6798735" cy="761270"/>
          </a:xfrm>
        </p:spPr>
        <p:txBody>
          <a:bodyPr>
            <a:noAutofit/>
          </a:bodyPr>
          <a:lstStyle/>
          <a:p>
            <a:r>
              <a:rPr lang="ru-RU" altLang="ru-RU" sz="3000" dirty="0">
                <a:latin typeface="Arial" panose="020B0604020202020204" pitchFamily="34" charset="0"/>
                <a:cs typeface="Arial" panose="020B0604020202020204" pitchFamily="34" charset="0"/>
              </a:rPr>
              <a:t>Уголовный кодекс РФ </a:t>
            </a:r>
            <a:endParaRPr lang="en-US" alt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631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Оранжевый и красный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110</TotalTime>
  <Words>508</Words>
  <Application>Microsoft Office PowerPoint</Application>
  <PresentationFormat>Экран (4:3)</PresentationFormat>
  <Paragraphs>53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Натуральные материалы</vt:lpstr>
      <vt:lpstr>Слайд 1</vt:lpstr>
      <vt:lpstr>Становление  международного противодействия наркотизму. </vt:lpstr>
      <vt:lpstr>Становление  международного противодействия наркотизму. </vt:lpstr>
      <vt:lpstr>Составляющие понятия «наркотизм»</vt:lpstr>
      <vt:lpstr>Составляющие понятия «наркотизм»</vt:lpstr>
      <vt:lpstr>Становление противодействия наркотизму в  РФ</vt:lpstr>
      <vt:lpstr>Стратегия государственной антинаркотической политики РФ до 2020 года.</vt:lpstr>
      <vt:lpstr>Уголовный кодекс РФ </vt:lpstr>
      <vt:lpstr>Уголовный кодекс РФ </vt:lpstr>
      <vt:lpstr>Вопросы для закрепления пройденного материала.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</dc:creator>
  <cp:lastModifiedBy>Зам</cp:lastModifiedBy>
  <cp:revision>9</cp:revision>
  <dcterms:created xsi:type="dcterms:W3CDTF">2018-02-04T07:53:42Z</dcterms:created>
  <dcterms:modified xsi:type="dcterms:W3CDTF">2020-11-13T16:33:19Z</dcterms:modified>
</cp:coreProperties>
</file>