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3" r:id="rId12"/>
    <p:sldId id="267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98992-0B95-435C-A82A-E64A42A7F3D2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26BDB-D16E-4AF7-AD79-F9D8A3337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29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E1C9-C661-4C46-8E36-B049D92567F2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BFC6-73A7-441C-A2CC-36DFA2D9C7D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25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E1C9-C661-4C46-8E36-B049D92567F2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BFC6-73A7-441C-A2CC-36DFA2D9C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16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E1C9-C661-4C46-8E36-B049D92567F2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BFC6-73A7-441C-A2CC-36DFA2D9C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77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E1C9-C661-4C46-8E36-B049D92567F2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BFC6-73A7-441C-A2CC-36DFA2D9C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70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E1C9-C661-4C46-8E36-B049D92567F2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BFC6-73A7-441C-A2CC-36DFA2D9C7D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1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E1C9-C661-4C46-8E36-B049D92567F2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BFC6-73A7-441C-A2CC-36DFA2D9C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42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E1C9-C661-4C46-8E36-B049D92567F2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BFC6-73A7-441C-A2CC-36DFA2D9C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8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E1C9-C661-4C46-8E36-B049D92567F2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BFC6-73A7-441C-A2CC-36DFA2D9C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021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E1C9-C661-4C46-8E36-B049D92567F2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BFC6-73A7-441C-A2CC-36DFA2D9C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76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D9AE1C9-C661-4C46-8E36-B049D92567F2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60BFC6-73A7-441C-A2CC-36DFA2D9C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43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E1C9-C661-4C46-8E36-B049D92567F2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BFC6-73A7-441C-A2CC-36DFA2D9C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2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D9AE1C9-C661-4C46-8E36-B049D92567F2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B60BFC6-73A7-441C-A2CC-36DFA2D9C7D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24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ekat.belonosowa2017@yandex/r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857892"/>
            <a:ext cx="4186222" cy="49528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7 класс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286124"/>
            <a:ext cx="78213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rgbClr val="C00000"/>
                </a:solidFill>
                <a:effectLst/>
                <a:latin typeface="Bookman Old Style" pitchFamily="18" charset="0"/>
              </a:rPr>
              <a:t>Великие гуманисты</a:t>
            </a:r>
          </a:p>
          <a:p>
            <a:pPr algn="ctr"/>
            <a:r>
              <a:rPr lang="ru-RU" sz="5400" b="1" dirty="0" smtClean="0">
                <a:ln w="50800"/>
                <a:solidFill>
                  <a:srgbClr val="C00000"/>
                </a:solidFill>
                <a:latin typeface="Bookman Old Style" pitchFamily="18" charset="0"/>
              </a:rPr>
              <a:t>Европы</a:t>
            </a:r>
            <a:endParaRPr lang="ru-RU" sz="5400" b="1" cap="none" spc="0" dirty="0">
              <a:ln w="50800"/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205253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85728"/>
            <a:ext cx="224431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85728"/>
            <a:ext cx="19047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Выполнить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Прочитать учебник стр. 71-72, заполнить таблицу о Мишеле Монтеню</a:t>
            </a:r>
          </a:p>
          <a:p>
            <a:r>
              <a:rPr lang="ru-RU" sz="2800" dirty="0" smtClean="0"/>
              <a:t>Выписать самые значительные постройки в Риме в </a:t>
            </a:r>
            <a:r>
              <a:rPr lang="en-US" sz="2800" dirty="0" smtClean="0"/>
              <a:t>XVI</a:t>
            </a:r>
            <a:r>
              <a:rPr lang="ru-RU" sz="2800" dirty="0" smtClean="0"/>
              <a:t> веке используя учебник стр.72-74.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0326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/>
        </p:nvGraphicFramePr>
        <p:xfrm>
          <a:off x="301625" y="285728"/>
          <a:ext cx="8504238" cy="6344987"/>
        </p:xfrm>
        <a:graphic>
          <a:graphicData uri="http://schemas.openxmlformats.org/drawingml/2006/table">
            <a:tbl>
              <a:tblPr/>
              <a:tblGrid>
                <a:gridCol w="1984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1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8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</a:rPr>
                        <a:t>Деятель культуры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</a:rPr>
                        <a:t>Произведения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</a:rPr>
                        <a:t>Основные идеи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Эразм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Роттердамский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«Разговоры запросто»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«Похвала глупости»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Гуманизм, высмеивание пороков и заблуждений Средневековья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0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Томас Мор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«Золотая книга, столь же полезная, как и приятная, о наилучшем устройстве государства и о новом острове Утопия».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Прославление физической красоты и духовного совершенства человека.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Франсуа Рабле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Гаргантюа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и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Пантагрюэль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Герои- мудрые короли-великаны. Роман возрождал старинные традиции народных представлений.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8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Уильям Шекспир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«Ромео и Джульетта»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Выражение высоких и светлых чувств человека.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Прочитать </a:t>
            </a:r>
            <a:r>
              <a:rPr lang="ru-RU" dirty="0" smtClean="0"/>
              <a:t>параграф 7, 8(с.75-76), записи в тетради, </a:t>
            </a:r>
            <a:r>
              <a:rPr lang="ru-RU" dirty="0" smtClean="0"/>
              <a:t>таблица</a:t>
            </a:r>
            <a:endParaRPr lang="ru-RU" dirty="0" smtClean="0"/>
          </a:p>
          <a:p>
            <a:r>
              <a:rPr lang="ru-RU" altLang="ru-RU" b="1" dirty="0" smtClean="0">
                <a:hlinkClick r:id="rId2"/>
              </a:rPr>
              <a:t>Задания присылать на почту:</a:t>
            </a:r>
            <a:endParaRPr lang="ru-RU" altLang="ru-RU" b="1" dirty="0">
              <a:hlinkClick r:id="rId2"/>
            </a:endParaRPr>
          </a:p>
          <a:p>
            <a:r>
              <a:rPr lang="en-US" altLang="ru-RU" b="1" dirty="0" smtClean="0">
                <a:hlinkClick r:id="rId2"/>
              </a:rPr>
              <a:t>ekat.belonosowa2017@yandex/</a:t>
            </a:r>
            <a:r>
              <a:rPr lang="en-US" altLang="ru-RU" b="1" dirty="0" err="1" smtClean="0">
                <a:hlinkClick r:id="rId2"/>
              </a:rPr>
              <a:t>ru</a:t>
            </a:r>
            <a:endParaRPr lang="en-US" altLang="ru-RU" b="1" dirty="0"/>
          </a:p>
          <a:p>
            <a:r>
              <a:rPr lang="ru-RU" dirty="0" smtClean="0"/>
              <a:t>Присылают только те, кто назван учителем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3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376_92bb5c956a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4071934" cy="38857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4143380"/>
            <a:ext cx="657103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Спасибо </a:t>
            </a:r>
          </a:p>
          <a:p>
            <a:pPr algn="ctr"/>
            <a:r>
              <a:rPr lang="ru-RU" sz="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за работу на уроке !</a:t>
            </a:r>
            <a:endParaRPr lang="ru-RU" sz="6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Гуманизм-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Система взглядов, в основе которой лежит  убеждение о </a:t>
            </a:r>
            <a:r>
              <a:rPr lang="ru-RU" sz="3200" dirty="0" err="1" smtClean="0"/>
              <a:t>самоценности</a:t>
            </a:r>
            <a:r>
              <a:rPr lang="ru-RU" sz="3200" dirty="0" smtClean="0"/>
              <a:t> человеческой личности, течение общественной мысли в эпоху Возрождения.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5880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Периоды</a:t>
            </a:r>
            <a:r>
              <a:rPr kumimoji="0" lang="ru-RU" b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эпохи Возрождения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:</a:t>
            </a:r>
            <a:b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Содержимое 2"/>
          <p:cNvSpPr>
            <a:spLocks/>
          </p:cNvSpPr>
          <p:nvPr/>
        </p:nvSpPr>
        <p:spPr bwMode="auto">
          <a:xfrm>
            <a:off x="428596" y="1643050"/>
            <a:ext cx="85042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ts val="2400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ts val="2400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Раннее Возрождение (начало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XIV –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середина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XV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века)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ts val="2400"/>
              <a:tabLst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2.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Высокое Возрождение (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конец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XV-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начало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XVI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века)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ts val="2400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3.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Позднее Возрождение ( середина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XVI- XVII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век)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ts val="2400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Особенности </a:t>
            </a:r>
            <a:r>
              <a:rPr lang="ru-RU" sz="4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эпохи Возрождения:</a:t>
            </a:r>
            <a:br>
              <a:rPr lang="ru-RU" sz="4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074" name="Содержимое 2"/>
          <p:cNvSpPr>
            <a:spLocks/>
          </p:cNvSpPr>
          <p:nvPr/>
        </p:nvSpPr>
        <p:spPr bwMode="auto">
          <a:xfrm>
            <a:off x="1285852" y="1142984"/>
            <a:ext cx="785814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ts val="2700"/>
              <a:tabLst/>
            </a:pP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Обмирщение сознания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т.е. постепенное освобождение от религиозного взгляда на мир.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ts val="2700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Распространение идей гуманизма, т.е. 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внимание к человеческой личности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веры в силы самого человека.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ts val="2700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Распространение 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научных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знаний.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ts val="2700"/>
              <a:tabLst/>
            </a:pP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Опора на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достижения культуры 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Античности.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-2357486" y="3143248"/>
            <a:ext cx="5143536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14282" y="571480"/>
            <a:ext cx="500066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14282" y="1428736"/>
            <a:ext cx="107157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14282" y="3000372"/>
            <a:ext cx="107157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14282" y="5000636"/>
            <a:ext cx="107157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14282" y="5643578"/>
            <a:ext cx="107157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0" y="428604"/>
            <a:ext cx="39741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5080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философия</a:t>
            </a:r>
            <a:endParaRPr lang="ru-RU" sz="4800" b="1" cap="none" spc="0" dirty="0">
              <a:ln w="5080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1571612"/>
            <a:ext cx="40030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50800"/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литература</a:t>
            </a:r>
            <a:endParaRPr lang="ru-RU" sz="4800" b="1" cap="none" spc="0" dirty="0">
              <a:ln w="50800"/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5000636"/>
            <a:ext cx="35461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5080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живопись</a:t>
            </a:r>
            <a:endParaRPr lang="ru-RU" sz="4800" b="1" cap="none" spc="0" dirty="0">
              <a:ln w="50800"/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3929066"/>
            <a:ext cx="44246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5080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архитектура</a:t>
            </a:r>
            <a:endParaRPr lang="ru-RU" sz="4800" b="1" cap="none" spc="0" dirty="0">
              <a:ln w="50800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5715016"/>
            <a:ext cx="27687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5080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музыка</a:t>
            </a:r>
            <a:endParaRPr lang="ru-RU" sz="4800" b="1" cap="none" spc="0" dirty="0">
              <a:ln w="50800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2786058"/>
            <a:ext cx="40286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5080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скульптура</a:t>
            </a:r>
            <a:endParaRPr lang="ru-RU" sz="4800" b="1" cap="none" spc="0" dirty="0">
              <a:ln w="50800"/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 rot="21021103">
            <a:off x="214282" y="428604"/>
            <a:ext cx="3500462" cy="185738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КУЛЬТУРА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3714744" y="1000108"/>
            <a:ext cx="857256" cy="14287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6" idx="1"/>
          </p:cNvCxnSpPr>
          <p:nvPr/>
        </p:nvCxnSpPr>
        <p:spPr>
          <a:xfrm>
            <a:off x="3571868" y="1571612"/>
            <a:ext cx="1285884" cy="415499"/>
          </a:xfrm>
          <a:prstGeom prst="straightConnector1">
            <a:avLst/>
          </a:prstGeom>
          <a:ln w="38100"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286116" y="1928802"/>
            <a:ext cx="1571636" cy="107157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2571736" y="2357430"/>
            <a:ext cx="2071702" cy="164307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1357290" y="3143248"/>
            <a:ext cx="2928958" cy="135732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-214346" y="4071942"/>
            <a:ext cx="3500462" cy="7143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387423"/>
            <a:ext cx="7416824" cy="1368152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Заполнение таблицы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/>
        </p:nvGraphicFramePr>
        <p:xfrm>
          <a:off x="301625" y="1527175"/>
          <a:ext cx="8504238" cy="4762500"/>
        </p:xfrm>
        <a:graphic>
          <a:graphicData uri="http://schemas.openxmlformats.org/drawingml/2006/table">
            <a:tbl>
              <a:tblPr/>
              <a:tblGrid>
                <a:gridCol w="283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5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3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Деятель культуры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Произведения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Основные идеи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3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500034" y="285728"/>
            <a:ext cx="4786346" cy="2214578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600" dirty="0" smtClean="0">
                <a:latin typeface="Bookman Old Style" pitchFamily="18" charset="0"/>
              </a:rPr>
              <a:t>Эразм </a:t>
            </a:r>
          </a:p>
          <a:p>
            <a:pPr algn="r"/>
            <a:r>
              <a:rPr lang="ru-RU" sz="2600" dirty="0" err="1" smtClean="0">
                <a:latin typeface="Bookman Old Style" pitchFamily="18" charset="0"/>
              </a:rPr>
              <a:t>Роттердамский</a:t>
            </a:r>
            <a:endParaRPr lang="ru-RU" sz="2600" dirty="0">
              <a:latin typeface="Bookman Old Style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159641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214942" y="357166"/>
            <a:ext cx="3214710" cy="9286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«Разговоры запросто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1500174"/>
            <a:ext cx="3214710" cy="9286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«Похвала </a:t>
            </a:r>
          </a:p>
          <a:p>
            <a:pPr algn="ctr"/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глупости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2643182"/>
            <a:ext cx="3214710" cy="30718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«Золотая книга, столь же полезная, как и приятная, о наилучшем устройстве государства и о  новом острове Утопия</a:t>
            </a:r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500034" y="2643182"/>
            <a:ext cx="4786346" cy="2214578"/>
          </a:xfrm>
          <a:prstGeom prst="rightArrow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600" dirty="0" smtClean="0">
                <a:latin typeface="Bookman Old Style" pitchFamily="18" charset="0"/>
              </a:rPr>
              <a:t>Томас Мор</a:t>
            </a:r>
            <a:endParaRPr lang="ru-RU" sz="2600" dirty="0">
              <a:latin typeface="Bookman Old Style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14620"/>
            <a:ext cx="1692911" cy="193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4429132"/>
            <a:ext cx="1664850" cy="228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500034" y="285728"/>
            <a:ext cx="4786346" cy="2214578"/>
          </a:xfrm>
          <a:prstGeom prst="rightArrow">
            <a:avLst/>
          </a:prstGeom>
          <a:solidFill>
            <a:srgbClr val="66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600" dirty="0" smtClean="0">
                <a:latin typeface="Bookman Old Style" pitchFamily="18" charset="0"/>
              </a:rPr>
              <a:t>Франсуа Рабле</a:t>
            </a:r>
            <a:endParaRPr lang="ru-RU" sz="2600" dirty="0">
              <a:latin typeface="Bookman Old Style" pitchFamily="18" charset="0"/>
            </a:endParaRPr>
          </a:p>
        </p:txBody>
      </p:sp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1500169" cy="20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85728"/>
            <a:ext cx="3000397" cy="269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571472" y="3357562"/>
            <a:ext cx="4786346" cy="2214578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600" dirty="0" smtClean="0">
                <a:latin typeface="Bookman Old Style" pitchFamily="18" charset="0"/>
              </a:rPr>
              <a:t>Уильям </a:t>
            </a:r>
          </a:p>
          <a:p>
            <a:pPr algn="r"/>
            <a:r>
              <a:rPr lang="ru-RU" sz="2600" dirty="0" smtClean="0">
                <a:latin typeface="Bookman Old Style" pitchFamily="18" charset="0"/>
              </a:rPr>
              <a:t>Шекспир</a:t>
            </a:r>
            <a:endParaRPr lang="ru-RU" sz="2600" dirty="0">
              <a:latin typeface="Bookman Old Style" pitchFamily="18" charset="0"/>
            </a:endParaRPr>
          </a:p>
        </p:txBody>
      </p:sp>
      <p:pic>
        <p:nvPicPr>
          <p:cNvPr id="1946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2723190" y="1846263"/>
            <a:ext cx="3742069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715008" y="6000768"/>
            <a:ext cx="300039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Bookman Old Style" pitchFamily="18" charset="0"/>
              </a:rPr>
              <a:t>Ромео и Джульетта</a:t>
            </a:r>
            <a:endParaRPr lang="ru-RU" sz="2200" dirty="0">
              <a:latin typeface="Bookman Old Style" pitchFamily="18" charset="0"/>
            </a:endParaRPr>
          </a:p>
        </p:txBody>
      </p:sp>
      <p:pic>
        <p:nvPicPr>
          <p:cNvPr id="2050" name="Picture 2" descr="http://www.zarlitra.in.ua/shekspi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429000"/>
            <a:ext cx="1643074" cy="21294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428596" y="1643050"/>
            <a:ext cx="4786346" cy="2214578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600" dirty="0" smtClean="0">
                <a:latin typeface="Bookman Old Style" pitchFamily="18" charset="0"/>
              </a:rPr>
              <a:t>Мигель</a:t>
            </a:r>
          </a:p>
          <a:p>
            <a:pPr algn="r"/>
            <a:r>
              <a:rPr lang="ru-RU" sz="2600" dirty="0" smtClean="0">
                <a:latin typeface="Bookman Old Style" pitchFamily="18" charset="0"/>
              </a:rPr>
              <a:t>Сервантес</a:t>
            </a:r>
            <a:endParaRPr lang="ru-RU" sz="2600" dirty="0">
              <a:latin typeface="Bookman Old Style" pitchFamily="18" charset="0"/>
            </a:endParaRPr>
          </a:p>
        </p:txBody>
      </p:sp>
      <p:pic>
        <p:nvPicPr>
          <p:cNvPr id="21506" name="Picture 2" descr="http://family-history.ru/pic/catalog/person/Miguel-de-Cervantes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2284363" cy="309563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1508" name="Picture 4" descr="http://sweetbook.net/uploads/topics/preview/00/00/03/58/aee011d083_200cr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785794"/>
            <a:ext cx="2809895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171</TotalTime>
  <Words>321</Words>
  <Application>Microsoft Office PowerPoint</Application>
  <PresentationFormat>Экран (4:3)</PresentationFormat>
  <Paragraphs>83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Bookman Old Style</vt:lpstr>
      <vt:lpstr>Calibri</vt:lpstr>
      <vt:lpstr>Calibri Light</vt:lpstr>
      <vt:lpstr>Monotype Corsiva</vt:lpstr>
      <vt:lpstr>Times New Roman</vt:lpstr>
      <vt:lpstr>Ретро</vt:lpstr>
      <vt:lpstr>Презентация PowerPoint</vt:lpstr>
      <vt:lpstr>Гуманизм-</vt:lpstr>
      <vt:lpstr>Периоды эпохи Возрождения: </vt:lpstr>
      <vt:lpstr> Особенности эпохи Возрождения:  </vt:lpstr>
      <vt:lpstr>Презентация PowerPoint</vt:lpstr>
      <vt:lpstr>Заполнение таблицы</vt:lpstr>
      <vt:lpstr>Презентация PowerPoint</vt:lpstr>
      <vt:lpstr>Презентация PowerPoint</vt:lpstr>
      <vt:lpstr>Презентация PowerPoint</vt:lpstr>
      <vt:lpstr>Выполнить задание</vt:lpstr>
      <vt:lpstr>Презентация PowerPoint</vt:lpstr>
      <vt:lpstr>Домашнее задание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Windows User</cp:lastModifiedBy>
  <cp:revision>27</cp:revision>
  <dcterms:created xsi:type="dcterms:W3CDTF">2016-03-10T10:21:04Z</dcterms:created>
  <dcterms:modified xsi:type="dcterms:W3CDTF">2020-11-08T13:34:12Z</dcterms:modified>
</cp:coreProperties>
</file>