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27"/>
  </p:notesMasterIdLst>
  <p:sldIdLst>
    <p:sldId id="306" r:id="rId3"/>
    <p:sldId id="282" r:id="rId4"/>
    <p:sldId id="285" r:id="rId5"/>
    <p:sldId id="284" r:id="rId6"/>
    <p:sldId id="261" r:id="rId7"/>
    <p:sldId id="262" r:id="rId8"/>
    <p:sldId id="263" r:id="rId9"/>
    <p:sldId id="264" r:id="rId10"/>
    <p:sldId id="265" r:id="rId11"/>
    <p:sldId id="298" r:id="rId12"/>
    <p:sldId id="299" r:id="rId13"/>
    <p:sldId id="295" r:id="rId14"/>
    <p:sldId id="287" r:id="rId15"/>
    <p:sldId id="288" r:id="rId16"/>
    <p:sldId id="290" r:id="rId17"/>
    <p:sldId id="297" r:id="rId18"/>
    <p:sldId id="300" r:id="rId19"/>
    <p:sldId id="301" r:id="rId20"/>
    <p:sldId id="302" r:id="rId21"/>
    <p:sldId id="279" r:id="rId22"/>
    <p:sldId id="280" r:id="rId23"/>
    <p:sldId id="292" r:id="rId24"/>
    <p:sldId id="293" r:id="rId25"/>
    <p:sldId id="303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456" autoAdjust="0"/>
    <p:restoredTop sz="94600"/>
  </p:normalViewPr>
  <p:slideViewPr>
    <p:cSldViewPr>
      <p:cViewPr varScale="1">
        <p:scale>
          <a:sx n="64" d="100"/>
          <a:sy n="64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D07D4A-ABF4-406B-8C1D-E3A4ABD49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12EEB-F0D4-4C89-856B-738A8674E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58242-30A6-4661-90EF-A906C803F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CC3BC-FDF4-4EB9-A4AE-46D5C9C11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C3C0E-F843-47D9-8E73-847B785C5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CCACE-CE60-4424-B896-DB3A3C138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57BA9-92A5-4A32-A5C7-F8E009BB3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8355B-2010-4F80-A709-C51FE35D6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47FB4-AD37-4857-B863-5ECC20EB1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D2E9F-9A65-48FE-B3FB-E5AE8FC7C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DD7BC-FD99-47FB-9C57-1BC339147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4B00E-95BD-43E4-BCFD-C07DC8A38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01D22-3D52-48D4-98AF-FB21001A0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D6186-0A53-4DE8-AC31-4AF77FF71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A9247-27F3-4E55-BE5D-D133DC137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0B71C-AB92-4820-9292-A04B38189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45F61-1454-4CFD-8760-84BD51A91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5703A-21CA-4D74-9ED6-0F4EAFE09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90A2E-7831-4690-9169-06C9B8FCF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03A63-6018-4C79-B5B0-28191291C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AF211-997F-4A3F-8D90-558FA8841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E38B9-369E-428D-9DC8-125BEA796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352EE-8F62-4B44-97C8-B8C368E31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9FF5A98-FF5A-4FAC-A979-2FC301031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2639A55-2573-4D34-8CDC-C62FCE8C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s2mnE6xFrQ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Причины дорожно-транспортных происшествий и травматизма людей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642918"/>
            <a:ext cx="3328982" cy="5483245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al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2571744"/>
            <a:ext cx="4071966" cy="3451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светофор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928670"/>
            <a:ext cx="2786082" cy="506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8091513" cy="1143000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причины совершения ДТП по вине пешеходов.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00174"/>
            <a:ext cx="7000924" cy="4025897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Переход проезжей части в неустановленном месте</a:t>
            </a: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Неподчинение сигналам регулирования</a:t>
            </a:r>
          </a:p>
          <a:p>
            <a:endParaRPr lang="ru-RU" dirty="0"/>
          </a:p>
        </p:txBody>
      </p:sp>
      <p:pic>
        <p:nvPicPr>
          <p:cNvPr id="4" name="Рисунок 3" descr="Аварии на дорогах России, статистик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928934"/>
            <a:ext cx="378621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rusdtp.ru/uploads/posts/2015-07/1436869354_753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071810"/>
            <a:ext cx="428624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5612" y="500043"/>
            <a:ext cx="7974039" cy="785817"/>
          </a:xfrm>
        </p:spPr>
        <p:txBody>
          <a:bodyPr anchor="ctr"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причины совершения ДТП по вине водителей.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5613" y="1285860"/>
            <a:ext cx="7313612" cy="435294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Превышение скорости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Нарушение правил обгона, маневрирования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Нарушение правил проезда пешеходных переходов и остановок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Нарушение правил проездов ж/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переездов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Управление транспортом в нетрезвом состоянии</a:t>
            </a:r>
            <a:endParaRPr lang="ru-RU" b="1" i="1" dirty="0"/>
          </a:p>
        </p:txBody>
      </p:sp>
      <p:pic>
        <p:nvPicPr>
          <p:cNvPr id="4" name="Рисунок 3" descr="http://rusdtp.ru/uploads/posts/2014-07/1404300609_bezymyannyy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9" y="3357562"/>
            <a:ext cx="5929353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Страшные аварии (56 фото)"/>
          <p:cNvPicPr>
            <a:picLocks noGrp="1"/>
          </p:cNvPicPr>
          <p:nvPr>
            <p:ph type="pic" idx="1"/>
          </p:nvPr>
        </p:nvPicPr>
        <p:blipFill>
          <a:blip r:embed="rId2"/>
          <a:srcRect l="6952" r="6952"/>
          <a:stretch>
            <a:fillRect/>
          </a:stretch>
        </p:blipFill>
        <p:spPr bwMode="auto">
          <a:xfrm>
            <a:off x="642910" y="285728"/>
            <a:ext cx="8143932" cy="4786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1538" y="5286388"/>
            <a:ext cx="6715172" cy="106205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ДТП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федеральных трассах России унесли жизни более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9712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человек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572008"/>
            <a:ext cx="5486400" cy="642942"/>
          </a:xfrm>
        </p:spPr>
        <p:txBody>
          <a:bodyPr anchor="t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Статистика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5" name="Рисунок 4"/>
          <p:cNvGraphicFramePr>
            <a:graphicFrameLocks noGrp="1"/>
          </p:cNvGraphicFramePr>
          <p:nvPr>
            <p:ph type="pic" idx="1"/>
          </p:nvPr>
        </p:nvGraphicFramePr>
        <p:xfrm>
          <a:off x="1000099" y="642916"/>
          <a:ext cx="7000924" cy="3733390"/>
        </p:xfrm>
        <a:graphic>
          <a:graphicData uri="http://schemas.openxmlformats.org/drawingml/2006/table">
            <a:tbl>
              <a:tblPr/>
              <a:tblGrid>
                <a:gridCol w="2214579"/>
                <a:gridCol w="1357322"/>
                <a:gridCol w="1444394"/>
                <a:gridCol w="1984629"/>
              </a:tblGrid>
              <a:tr h="4239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Российская Федерация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48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ДТП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погибло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ранено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045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ДТП и пострадавшие пешеходы (всего)</a:t>
                      </a:r>
                      <a:endParaRPr lang="ru-RU" sz="20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24319</a:t>
                      </a:r>
                      <a:endParaRPr lang="ru-RU" sz="2800" b="1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2777</a:t>
                      </a:r>
                      <a:endParaRPr lang="ru-RU" sz="2800" b="1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800" b="1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22660</a:t>
                      </a:r>
                      <a:endParaRPr lang="ru-RU" sz="2800" b="1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2800" b="1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1472" y="5367338"/>
            <a:ext cx="7429552" cy="1133496"/>
          </a:xfrm>
        </p:spPr>
        <p:txBody>
          <a:bodyPr/>
          <a:lstStyle/>
          <a:p>
            <a:pPr algn="ctr"/>
            <a:r>
              <a:rPr lang="ru-RU" sz="2000" b="1" dirty="0" smtClean="0"/>
              <a:t>Дорожно-транспортные происшествия и пострадавшие </a:t>
            </a:r>
            <a:r>
              <a:rPr lang="ru-RU" sz="2400" b="1" dirty="0" smtClean="0">
                <a:solidFill>
                  <a:srgbClr val="C00000"/>
                </a:solidFill>
              </a:rPr>
              <a:t>с участием пешеходов 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(Январь – Июнь 2015 год)</a:t>
            </a:r>
            <a:endParaRPr lang="ru-RU" sz="20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4714884"/>
            <a:ext cx="5486400" cy="566738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7030A0"/>
                </a:solidFill>
              </a:rPr>
              <a:t>Статистика</a:t>
            </a:r>
            <a:endParaRPr lang="ru-RU" sz="2800" dirty="0">
              <a:solidFill>
                <a:srgbClr val="7030A0"/>
              </a:solidFill>
            </a:endParaRPr>
          </a:p>
        </p:txBody>
      </p:sp>
      <p:graphicFrame>
        <p:nvGraphicFramePr>
          <p:cNvPr id="5" name="Рисунок 4"/>
          <p:cNvGraphicFramePr>
            <a:graphicFrameLocks noGrp="1"/>
          </p:cNvGraphicFramePr>
          <p:nvPr>
            <p:ph type="pic" idx="1"/>
          </p:nvPr>
        </p:nvGraphicFramePr>
        <p:xfrm>
          <a:off x="714348" y="642919"/>
          <a:ext cx="7929618" cy="3955428"/>
        </p:xfrm>
        <a:graphic>
          <a:graphicData uri="http://schemas.openxmlformats.org/drawingml/2006/table">
            <a:tbl>
              <a:tblPr/>
              <a:tblGrid>
                <a:gridCol w="2928958"/>
                <a:gridCol w="1496260"/>
                <a:gridCol w="1752200"/>
                <a:gridCol w="1752200"/>
              </a:tblGrid>
              <a:tr h="80074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4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Российская Федерация</a:t>
                      </a:r>
                      <a:endParaRPr lang="ru-RU" sz="4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144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ДТП</a:t>
                      </a:r>
                      <a:endParaRPr lang="ru-RU" sz="4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погибло</a:t>
                      </a:r>
                      <a:endParaRPr lang="ru-RU" sz="4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4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ранено</a:t>
                      </a:r>
                      <a:endParaRPr lang="ru-RU" sz="4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4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281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ДТП и пострадавшие дети в возрасте до 16 лет (всего)</a:t>
                      </a:r>
                      <a:endParaRPr lang="ru-RU" sz="40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8507</a:t>
                      </a:r>
                      <a:endParaRPr lang="ru-RU" sz="48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3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305</a:t>
                      </a:r>
                      <a:endParaRPr lang="ru-RU" sz="48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48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8990</a:t>
                      </a:r>
                      <a:endParaRPr lang="ru-RU" sz="48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48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4348" y="5357826"/>
            <a:ext cx="7572428" cy="1071570"/>
          </a:xfrm>
        </p:spPr>
        <p:txBody>
          <a:bodyPr/>
          <a:lstStyle/>
          <a:p>
            <a:pPr algn="ctr"/>
            <a:r>
              <a:rPr lang="ru-RU" sz="2000" b="1" dirty="0" smtClean="0"/>
              <a:t>Дорожно-транспортные происшествия и пострадавшие </a:t>
            </a:r>
            <a:r>
              <a:rPr lang="ru-RU" sz="2000" b="1" dirty="0" smtClean="0">
                <a:solidFill>
                  <a:srgbClr val="C00000"/>
                </a:solidFill>
              </a:rPr>
              <a:t>   </a:t>
            </a:r>
            <a:r>
              <a:rPr lang="ru-RU" sz="2400" b="1" dirty="0" smtClean="0">
                <a:solidFill>
                  <a:srgbClr val="C00000"/>
                </a:solidFill>
              </a:rPr>
              <a:t>с  участием детей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 (Январь – Июнь 2015 год)</a:t>
            </a:r>
          </a:p>
          <a:p>
            <a:pPr algn="ctr"/>
            <a:r>
              <a:rPr lang="ru-RU" sz="2000" dirty="0" smtClean="0"/>
              <a:t> 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500570"/>
            <a:ext cx="5486400" cy="500066"/>
          </a:xfrm>
        </p:spPr>
        <p:txBody>
          <a:bodyPr anchor="t"/>
          <a:lstStyle/>
          <a:p>
            <a:pPr algn="ctr"/>
            <a:r>
              <a:rPr lang="ru-RU" dirty="0" smtClean="0"/>
              <a:t>Статистика</a:t>
            </a:r>
            <a:endParaRPr lang="ru-RU" dirty="0"/>
          </a:p>
        </p:txBody>
      </p:sp>
      <p:graphicFrame>
        <p:nvGraphicFramePr>
          <p:cNvPr id="9" name="Рисунок 8"/>
          <p:cNvGraphicFramePr>
            <a:graphicFrameLocks noGrp="1"/>
          </p:cNvGraphicFramePr>
          <p:nvPr>
            <p:ph type="pic" idx="1"/>
          </p:nvPr>
        </p:nvGraphicFramePr>
        <p:xfrm>
          <a:off x="1071538" y="428605"/>
          <a:ext cx="7000924" cy="4486656"/>
        </p:xfrm>
        <a:graphic>
          <a:graphicData uri="http://schemas.openxmlformats.org/drawingml/2006/table">
            <a:tbl>
              <a:tblPr/>
              <a:tblGrid>
                <a:gridCol w="1750231"/>
                <a:gridCol w="1750231"/>
                <a:gridCol w="1750231"/>
                <a:gridCol w="1750231"/>
              </a:tblGrid>
              <a:tr h="39729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1800" dirty="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Российская Федерация</a:t>
                      </a:r>
                      <a:endParaRPr lang="ru-RU" sz="2800" dirty="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11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ДТП</a:t>
                      </a:r>
                      <a:endParaRPr lang="ru-RU" sz="2800" dirty="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погибло</a:t>
                      </a:r>
                      <a:endParaRPr lang="ru-RU" sz="2800" dirty="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800" dirty="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ранено</a:t>
                      </a:r>
                      <a:endParaRPr lang="ru-RU" sz="2800" dirty="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800" dirty="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9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ДТП и пострадавшие из-за нарушения ПДД водителями транспортных средств (всего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68412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8208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89936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8662" y="4929198"/>
            <a:ext cx="7143800" cy="1428760"/>
          </a:xfrm>
        </p:spPr>
        <p:txBody>
          <a:bodyPr/>
          <a:lstStyle/>
          <a:p>
            <a:pPr algn="ctr"/>
            <a:r>
              <a:rPr lang="ru-RU" sz="1800" b="1" dirty="0" smtClean="0"/>
              <a:t>Дорожно-транспортные происшествия и пострадавшие из-за нарушения правил дорожного движения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водителями транспортных средств 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                                 (Январь – Июнь 2015 год)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428604"/>
            <a:ext cx="6715172" cy="120032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Статистика ДТП с участием детей в  </a:t>
            </a:r>
            <a:endParaRPr lang="ru-RU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ru-RU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2400" b="1" dirty="0" smtClean="0"/>
              <a:t> ( </a:t>
            </a:r>
            <a:r>
              <a:rPr lang="ru-RU" sz="2400" b="1" dirty="0" smtClean="0">
                <a:solidFill>
                  <a:srgbClr val="0070C0"/>
                </a:solidFill>
              </a:rPr>
              <a:t>1 полугодие 2015г</a:t>
            </a:r>
            <a:r>
              <a:rPr lang="ru-RU" sz="2400" b="1" dirty="0" smtClean="0"/>
              <a:t>.)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785926"/>
            <a:ext cx="764386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3200" dirty="0" smtClean="0"/>
              <a:t>зарегистрировано </a:t>
            </a:r>
            <a:r>
              <a:rPr lang="ru-RU" sz="3200" b="1" dirty="0" smtClean="0">
                <a:solidFill>
                  <a:srgbClr val="FF0000"/>
                </a:solidFill>
              </a:rPr>
              <a:t>208 </a:t>
            </a:r>
            <a:r>
              <a:rPr lang="ru-RU" sz="3200" dirty="0" smtClean="0"/>
              <a:t>дорожно-транспортных происшествий с участием несовершеннолетних в возрасте до 16 лет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в результате которых </a:t>
            </a:r>
            <a:r>
              <a:rPr lang="ru-RU" sz="3200" b="1" dirty="0" smtClean="0">
                <a:solidFill>
                  <a:srgbClr val="FF0000"/>
                </a:solidFill>
              </a:rPr>
              <a:t>6 детей </a:t>
            </a:r>
            <a:r>
              <a:rPr lang="ru-RU" sz="3200" dirty="0" smtClean="0"/>
              <a:t>погибли 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</a:rPr>
              <a:t>15 детей  </a:t>
            </a:r>
            <a:r>
              <a:rPr lang="ru-RU" sz="3200" dirty="0" smtClean="0"/>
              <a:t>получили травмы различной степени тяжести.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ransition spd="med" advClick="0" advTm="5000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Страшные аварии (56 фото)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8001055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5613" y="428605"/>
            <a:ext cx="7313612" cy="642941"/>
          </a:xfrm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ДТП подразделяют на следующие виды</a:t>
            </a:r>
            <a:r>
              <a:rPr lang="ru-RU" sz="2800" i="1" dirty="0" smtClean="0">
                <a:solidFill>
                  <a:srgbClr val="C00000"/>
                </a:solidFill>
              </a:rPr>
              <a:t>: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000108"/>
            <a:ext cx="7313612" cy="5214974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столкновение;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опрокидывание;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наезд на стоящее транспортное средство;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 наезд на пешехода;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5. наезд на препятствие;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6. наезд на велосипедиста;  </a:t>
            </a:r>
          </a:p>
          <a:p>
            <a:pPr marL="457200" indent="-4572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7. наезд на гужевой транспорт;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8. наезд на животных;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9. падение;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10. и прочее;</a:t>
            </a:r>
            <a:endParaRPr lang="ru-RU" sz="32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6425" cy="1143000"/>
          </a:xfrm>
        </p:spPr>
        <p:txBody>
          <a:bodyPr anchor="t"/>
          <a:lstStyle/>
          <a:p>
            <a:r>
              <a:rPr lang="ru-RU" sz="2400" b="1" i="1" dirty="0" smtClean="0"/>
              <a:t>Последствиями  ДТП являются: </a:t>
            </a:r>
            <a:r>
              <a:rPr lang="ru-RU" sz="2400" b="1" i="1" dirty="0" smtClean="0">
                <a:solidFill>
                  <a:srgbClr val="C00000"/>
                </a:solidFill>
              </a:rPr>
              <a:t>материальный ущерб, ранение или гибель участников движения.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http://rusdtp.ru/uploads/posts/2011-06/thumbs/1307366796_01-8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43050"/>
            <a:ext cx="4286280" cy="3599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rusdtp.ru/uploads/posts/2015-02/1424678704_5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500306"/>
            <a:ext cx="471487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500043"/>
            <a:ext cx="800105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Цель урока:</a:t>
            </a:r>
            <a:r>
              <a:rPr lang="ru-RU" sz="3600" b="1" i="1" dirty="0" smtClean="0"/>
              <a:t> 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Закрепить знания учащихся о безопасности дорожного движения.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● Формировать культуру безопасного поведения детей и подростков на дороге, в общественном транспорте.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● Воспитывать навыки выполнения основных правил поведения учащихся на улице, дороге с целью предупреждения детского дорожно-транспортного травматизма.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● Воспитывать потребность в соблюдении правил безопасности на дорогах.</a:t>
            </a:r>
          </a:p>
          <a:p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5613" y="428625"/>
            <a:ext cx="8226425" cy="1143000"/>
          </a:xfrm>
        </p:spPr>
        <p:txBody>
          <a:bodyPr anchor="t"/>
          <a:lstStyle/>
          <a:p>
            <a:pPr algn="l"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714500"/>
            <a:ext cx="8858250" cy="3924300"/>
          </a:xfrm>
        </p:spPr>
        <p:txBody>
          <a:bodyPr/>
          <a:lstStyle/>
          <a:p>
            <a:pPr algn="ctr">
              <a:defRPr/>
            </a:pP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Правительством Российской Федерации утверждена федеральная целевая программа «Повышение безопасности дорожного движения»</a:t>
            </a:r>
            <a:endParaRPr lang="ru-RU" sz="32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5000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5613" y="285729"/>
            <a:ext cx="8226425" cy="857255"/>
          </a:xfrm>
        </p:spPr>
        <p:txBody>
          <a:bodyPr anchor="t"/>
          <a:lstStyle/>
          <a:p>
            <a:pPr algn="ctr">
              <a:defRPr/>
            </a:pP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Задачи программы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1285875"/>
            <a:ext cx="8572500" cy="4352925"/>
          </a:xfrm>
        </p:spPr>
        <p:txBody>
          <a:bodyPr/>
          <a:lstStyle/>
          <a:p>
            <a:pPr algn="just">
              <a:defRPr/>
            </a:pPr>
            <a:r>
              <a:rPr lang="ru-RU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предупреждение   опасного   поведения   участников   дорожного движения;</a:t>
            </a:r>
          </a:p>
          <a:p>
            <a:pPr algn="just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развитие системы подготовки водителей транспортных средств и их допуска к участию   в дорожном движении;</a:t>
            </a:r>
          </a:p>
          <a:p>
            <a:pPr algn="just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сокращение детского дорожно-транспортного травматизма;</a:t>
            </a:r>
          </a:p>
          <a:p>
            <a:pPr algn="just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совершенствование организации движения транспорта и пешеходов в городах;</a:t>
            </a:r>
          </a:p>
          <a:p>
            <a:pPr algn="just"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сокращение времени прибытия соответствующих служб на место дорожно-транспортного происшествия, повышение эффективности их  деятельности по оказанию помощи лицам, пострадавшим в дорожно-транспортных происшествиях; </a:t>
            </a:r>
          </a:p>
          <a:p>
            <a:pPr algn="just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-повышение уровня безопасности транспортных средств и др.</a:t>
            </a:r>
          </a:p>
          <a:p>
            <a:pPr algn="just"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5000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571481"/>
            <a:ext cx="7429552" cy="1500197"/>
          </a:xfrm>
        </p:spPr>
        <p:txBody>
          <a:bodyPr anchor="t"/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Являясь одной из значимых составных частей общей культуры в области безопасности, культура безопасного поведения на дорогах должна формироваться совместно с расширением сферы жизнедеятельности человека. Она включает в себя такие  компоненты, как 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214554"/>
            <a:ext cx="7643866" cy="4071966"/>
          </a:xfrm>
        </p:spPr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постоянное изучение и совершенствование знаний Правил дорожного движения с учётом личных потребностей: пешеход, пассажир, водитель;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воспитание в себе внутренней потребности и дисциплины в соблюдении Правил дорожного движения;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умение оценивать обстановку, складывающуюся на дорогах, предвидеть развитие событий и возможности возникновения опасной ситуации;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владение умениями и способами на основе оценки обстановки на дороге избегать опасных ситуаций;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умение действовать адекватно в дорожно-транспортной ситуации для снижения фактора риска для себя и окружающих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Домашнее задание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5613" y="1857364"/>
            <a:ext cx="8226425" cy="4268799"/>
          </a:xfrm>
        </p:spPr>
        <p:txBody>
          <a:bodyPr/>
          <a:lstStyle/>
          <a:p>
            <a:r>
              <a:rPr lang="ru-RU" dirty="0" smtClean="0"/>
              <a:t>Привести примеры из СМИ о ДТП с участием детей, причины ДТП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13" y="357166"/>
            <a:ext cx="8226425" cy="928694"/>
          </a:xfrm>
        </p:spPr>
        <p:txBody>
          <a:bodyPr anchor="ctr"/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Будьте внимательны на дороге!</a:t>
            </a:r>
            <a:b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  <p:pic>
        <p:nvPicPr>
          <p:cNvPr id="4" name="Содержимое 3" descr="kartinki-pro-pdd-20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600200"/>
            <a:ext cx="4429156" cy="3471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 rot="10800000" flipV="1">
            <a:off x="1785918" y="5500702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 smtClean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www.youtube.com/watch?v=Ds2mnE6xFrQ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5"/>
            <a:ext cx="7429552" cy="714379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интересно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357298"/>
            <a:ext cx="8143932" cy="4857784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Первое производство автомобиля было  основано в 1888 г. в  </a:t>
            </a:r>
            <a:r>
              <a:rPr lang="ru-RU" dirty="0" err="1" smtClean="0"/>
              <a:t>в</a:t>
            </a:r>
            <a:r>
              <a:rPr lang="ru-RU" dirty="0" smtClean="0"/>
              <a:t> Германии </a:t>
            </a:r>
            <a:r>
              <a:rPr lang="ru-RU" dirty="0" smtClean="0">
                <a:solidFill>
                  <a:srgbClr val="002060"/>
                </a:solidFill>
              </a:rPr>
              <a:t>Карлом </a:t>
            </a:r>
            <a:r>
              <a:rPr lang="ru-RU" dirty="0" err="1" smtClean="0">
                <a:solidFill>
                  <a:srgbClr val="002060"/>
                </a:solidFill>
              </a:rPr>
              <a:t>Бенцем</a:t>
            </a:r>
            <a:r>
              <a:rPr lang="ru-RU" dirty="0" smtClean="0">
                <a:solidFill>
                  <a:srgbClr val="002060"/>
                </a:solidFill>
              </a:rPr>
              <a:t>.  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К 1900</a:t>
            </a:r>
            <a:r>
              <a:rPr lang="ru-RU" dirty="0" smtClean="0"/>
              <a:t> г. массовое производство  автомобилей началось во Франции и США. Первой компанией, созданной исключительно для производства автомобилей стала французская «</a:t>
            </a:r>
            <a:r>
              <a:rPr lang="ru-RU" dirty="0" err="1" smtClean="0"/>
              <a:t>Панар</a:t>
            </a:r>
            <a:r>
              <a:rPr lang="ru-RU" dirty="0" smtClean="0"/>
              <a:t> и </a:t>
            </a:r>
            <a:r>
              <a:rPr lang="ru-RU" dirty="0" err="1" smtClean="0"/>
              <a:t>Левассо</a:t>
            </a:r>
            <a:r>
              <a:rPr lang="ru-RU" dirty="0" smtClean="0"/>
              <a:t>»  которая также первой применила четырехцилиндровый двигатель. За «</a:t>
            </a:r>
            <a:r>
              <a:rPr lang="ru-RU" dirty="0" err="1" smtClean="0"/>
              <a:t>Панар</a:t>
            </a:r>
            <a:r>
              <a:rPr lang="ru-RU" dirty="0" smtClean="0"/>
              <a:t>», созданной в 1889,  последовал «Пежо» двумя годами позже. К началу ХХ в. в западной Европе начался подъём  автомобильной промышленности, особенно во Франции, где в 1903 г. было собрано 30 204 автомобиля.</a:t>
            </a: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857231"/>
            <a:ext cx="7215238" cy="714381"/>
          </a:xfrm>
        </p:spPr>
        <p:txBody>
          <a:bodyPr anchor="t"/>
          <a:lstStyle/>
          <a:p>
            <a:r>
              <a:rPr lang="ru-RU" sz="2400" i="1" dirty="0" smtClean="0"/>
              <a:t>Один из первых автомобилей на улице европейского города. Начало 20 в.</a:t>
            </a:r>
            <a:endParaRPr lang="ru-RU" sz="2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071678"/>
            <a:ext cx="7429552" cy="442915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nindo.ru/images/stories/Nindo-auto/Louis_Renault_with_his_first_car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214554"/>
            <a:ext cx="635798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734455" cy="1143000"/>
          </a:xfrm>
        </p:spPr>
        <p:txBody>
          <a:bodyPr anchor="ctr"/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называется дорожно-транспортным происшествием?</a:t>
            </a:r>
            <a:r>
              <a:rPr lang="ru-RU" b="1" i="1" dirty="0" smtClean="0">
                <a:solidFill>
                  <a:srgbClr val="FFFF00"/>
                </a:solidFill>
              </a:rPr>
              <a:t/>
            </a:r>
            <a:br>
              <a:rPr lang="ru-RU" b="1" i="1" dirty="0" smtClean="0">
                <a:solidFill>
                  <a:srgbClr val="FFFF00"/>
                </a:solidFill>
              </a:rPr>
            </a:br>
            <a:endParaRPr lang="ru-RU" b="1" i="1" dirty="0">
              <a:solidFill>
                <a:srgbClr val="FFFF00"/>
              </a:solidFill>
            </a:endParaRPr>
          </a:p>
        </p:txBody>
      </p:sp>
      <p:sp>
        <p:nvSpPr>
          <p:cNvPr id="4099" name="Прямоугольник 2"/>
          <p:cNvSpPr>
            <a:spLocks noChangeArrowheads="1"/>
          </p:cNvSpPr>
          <p:nvPr/>
        </p:nvSpPr>
        <p:spPr bwMode="auto">
          <a:xfrm>
            <a:off x="285750" y="1428750"/>
            <a:ext cx="821531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Дорожно-транспортное происшествие — событие, возникшее в процессе движения по дороге транспортного средства и с его участием, при котором погибли или ранены люди, повреждены транспортные средства, сооружения, грузы либо причинен иной материальный ущерб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5613" y="0"/>
            <a:ext cx="8226425" cy="1071563"/>
          </a:xfrm>
        </p:spPr>
        <p:txBody>
          <a:bodyPr/>
          <a:lstStyle/>
          <a:p>
            <a:pPr algn="ctr">
              <a:defRPr/>
            </a:pPr>
            <a:r>
              <a:rPr lang="ru-RU" sz="4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Причины ДТП</a:t>
            </a:r>
            <a:endParaRPr lang="ru-RU" sz="4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1214438"/>
            <a:ext cx="8429625" cy="4929206"/>
          </a:xfrm>
        </p:spPr>
        <p:txBody>
          <a:bodyPr/>
          <a:lstStyle/>
          <a:p>
            <a:pPr algn="just">
              <a:buFont typeface="Wingdings" pitchFamily="2" charset="2"/>
              <a:buChar char="§"/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несовершенство автомобиля  или его неисправность;</a:t>
            </a:r>
          </a:p>
          <a:p>
            <a:pPr algn="just">
              <a:buFontTx/>
              <a:buChar char="-"/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плохие дороги и несовершенное регулирование дорожного движения- плохие погодные условия (туман, гололед, ливень);</a:t>
            </a:r>
          </a:p>
          <a:p>
            <a:pPr algn="just">
              <a:buFontTx/>
              <a:buChar char="-"/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низкая дисциплина участников дорожного движения (ДТП по вине водителя, по вине пешехода). И это в наше время основная причина.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 advTm="5000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285728"/>
            <a:ext cx="8253413" cy="2071710"/>
          </a:xfrm>
        </p:spPr>
        <p:txBody>
          <a:bodyPr anchor="t"/>
          <a:lstStyle/>
          <a:p>
            <a:pPr algn="ctr">
              <a:defRPr/>
            </a:pP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Причины детского травматизма</a:t>
            </a:r>
            <a:r>
              <a:rPr lang="ru-RU" sz="3600" b="1" i="1" dirty="0" smtClean="0">
                <a:solidFill>
                  <a:srgbClr val="FF0000"/>
                </a:solidFill>
              </a:rPr>
              <a:t/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1000109"/>
            <a:ext cx="8429625" cy="4638692"/>
          </a:xfrm>
        </p:spPr>
        <p:txBody>
          <a:bodyPr/>
          <a:lstStyle/>
          <a:p>
            <a:pPr algn="just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переход дороги перед близко идущим транспортом в неустановленном месте;</a:t>
            </a:r>
          </a:p>
          <a:p>
            <a:pPr algn="just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неожиданный выход на проезжую часть из-за машин, кустов;</a:t>
            </a:r>
          </a:p>
          <a:p>
            <a:pPr algn="just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переход дороги на запрещающий сигнал светофора;</a:t>
            </a:r>
          </a:p>
          <a:p>
            <a:pPr algn="just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игры и хождение по проезжей части;</a:t>
            </a:r>
          </a:p>
          <a:p>
            <a:pPr algn="just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управление велосипедом, мопедом, машиной не имея достаточных навыков и знаний Правил дорожного движения.</a:t>
            </a:r>
          </a:p>
          <a:p>
            <a:pPr>
              <a:defRPr/>
            </a:pPr>
            <a:endParaRPr lang="ru-RU" sz="3200" dirty="0"/>
          </a:p>
        </p:txBody>
      </p:sp>
    </p:spTree>
  </p:cSld>
  <p:clrMapOvr>
    <a:masterClrMapping/>
  </p:clrMapOvr>
  <p:transition spd="med" advClick="0" advTm="500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5613" y="500063"/>
            <a:ext cx="8226425" cy="714375"/>
          </a:xfrm>
        </p:spPr>
        <p:txBody>
          <a:bodyPr anchor="t"/>
          <a:lstStyle/>
          <a:p>
            <a:pPr algn="ctr">
              <a:defRPr/>
            </a:pP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Запомните</a:t>
            </a:r>
            <a:endParaRPr lang="ru-RU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" y="1500188"/>
            <a:ext cx="8215313" cy="4138612"/>
          </a:xfrm>
        </p:spPr>
        <p:txBody>
          <a:bodyPr/>
          <a:lstStyle/>
          <a:p>
            <a:pPr algn="just">
              <a:defRPr/>
            </a:pPr>
            <a:r>
              <a:rPr lang="ru-RU" sz="3200" dirty="0" smtClean="0"/>
              <a:t>обязательно, если вы появились на проезжей части дороги внезапно, то даже самый опытный водитель при надежных тормозах не сможет сразу остановить машину. Во-первых, автомобили едут на большой скорости; во-вторых, водители бывают неопытные, неосторожные, пьяные; в-третьих, реакция у водителей разная. </a:t>
            </a:r>
            <a:endParaRPr lang="ru-RU" sz="3200" dirty="0"/>
          </a:p>
        </p:txBody>
      </p:sp>
    </p:spTree>
  </p:cSld>
  <p:clrMapOvr>
    <a:masterClrMapping/>
  </p:clrMapOvr>
  <p:transition spd="med" advClick="0" advTm="5000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-214338"/>
            <a:ext cx="8226425" cy="1143008"/>
          </a:xfrm>
        </p:spPr>
        <p:txBody>
          <a:bodyPr anchor="t"/>
          <a:lstStyle/>
          <a:p>
            <a:pPr algn="ctr">
              <a:defRPr/>
            </a:pPr>
            <a:r>
              <a:rPr lang="ru-RU" sz="2800" dirty="0" smtClean="0"/>
              <a:t> </a:t>
            </a:r>
            <a:br>
              <a:rPr lang="ru-RU" sz="2800" dirty="0" smtClean="0"/>
            </a:b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Основная причина дорожно-транспортных происшествий с детьми </a:t>
            </a:r>
            <a:endParaRPr lang="ru-RU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1357298"/>
            <a:ext cx="8358188" cy="4281502"/>
          </a:xfrm>
        </p:spPr>
        <p:txBody>
          <a:bodyPr/>
          <a:lstStyle/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 выбегать, не глядя из-за предмета;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 небрежно смотреть по сторонам;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 начинать движение не оглядевшись;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 оценивать обстановку без поворота головы;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 отступать, делать шаг назад не глядя;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 оглядываться, когда вас позовут;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-двигаться бегом, непрерывно, не останавливаясь; 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 двигаться по кратчайшему пути;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 совмещать движение с оживленной беседой;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800" dirty="0" smtClean="0"/>
              <a:t>- спешить и небрежно держать родителей за руку. </a:t>
            </a:r>
          </a:p>
          <a:p>
            <a:pPr algn="just">
              <a:defRPr/>
            </a:pPr>
            <a:endParaRPr lang="ru-RU" sz="2400" dirty="0"/>
          </a:p>
        </p:txBody>
      </p:sp>
    </p:spTree>
  </p:cSld>
  <p:clrMapOvr>
    <a:masterClrMapping/>
  </p:clrMapOvr>
  <p:transition spd="med" advClick="0" advTm="5000">
    <p:dissolv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heme/theme1.xml><?xml version="1.0" encoding="utf-8"?>
<a:theme xmlns:a="http://schemas.openxmlformats.org/drawingml/2006/main" name="02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CC00"/>
        </a:lt1>
        <a:dk2>
          <a:srgbClr val="000000"/>
        </a:dk2>
        <a:lt2>
          <a:srgbClr val="CCCCCC"/>
        </a:lt2>
        <a:accent1>
          <a:srgbClr val="A18100"/>
        </a:accent1>
        <a:accent2>
          <a:srgbClr val="916D00"/>
        </a:accent2>
        <a:accent3>
          <a:srgbClr val="FFE2AA"/>
        </a:accent3>
        <a:accent4>
          <a:srgbClr val="000000"/>
        </a:accent4>
        <a:accent5>
          <a:srgbClr val="CDC1AA"/>
        </a:accent5>
        <a:accent6>
          <a:srgbClr val="836200"/>
        </a:accent6>
        <a:hlink>
          <a:srgbClr val="735C00"/>
        </a:hlink>
        <a:folHlink>
          <a:srgbClr val="66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CC00"/>
        </a:lt1>
        <a:dk2>
          <a:srgbClr val="000000"/>
        </a:dk2>
        <a:lt2>
          <a:srgbClr val="CCCCCC"/>
        </a:lt2>
        <a:accent1>
          <a:srgbClr val="A66708"/>
        </a:accent1>
        <a:accent2>
          <a:srgbClr val="6E6E00"/>
        </a:accent2>
        <a:accent3>
          <a:srgbClr val="FFE2AA"/>
        </a:accent3>
        <a:accent4>
          <a:srgbClr val="000000"/>
        </a:accent4>
        <a:accent5>
          <a:srgbClr val="D0B8AA"/>
        </a:accent5>
        <a:accent6>
          <a:srgbClr val="636300"/>
        </a:accent6>
        <a:hlink>
          <a:srgbClr val="6E5800"/>
        </a:hlink>
        <a:folHlink>
          <a:srgbClr val="2B591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CC00"/>
        </a:lt1>
        <a:dk2>
          <a:srgbClr val="000000"/>
        </a:dk2>
        <a:lt2>
          <a:srgbClr val="CCCCCC"/>
        </a:lt2>
        <a:accent1>
          <a:srgbClr val="3D6399"/>
        </a:accent1>
        <a:accent2>
          <a:srgbClr val="735C00"/>
        </a:accent2>
        <a:accent3>
          <a:srgbClr val="FFE2AA"/>
        </a:accent3>
        <a:accent4>
          <a:srgbClr val="000000"/>
        </a:accent4>
        <a:accent5>
          <a:srgbClr val="AFB7CA"/>
        </a:accent5>
        <a:accent6>
          <a:srgbClr val="685300"/>
        </a:accent6>
        <a:hlink>
          <a:srgbClr val="913A5C"/>
        </a:hlink>
        <a:folHlink>
          <a:srgbClr val="57427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CC00"/>
        </a:lt1>
        <a:dk2>
          <a:srgbClr val="000000"/>
        </a:dk2>
        <a:lt2>
          <a:srgbClr val="CCCCCC"/>
        </a:lt2>
        <a:accent1>
          <a:srgbClr val="198019"/>
        </a:accent1>
        <a:accent2>
          <a:srgbClr val="994545"/>
        </a:accent2>
        <a:accent3>
          <a:srgbClr val="FFE2AA"/>
        </a:accent3>
        <a:accent4>
          <a:srgbClr val="000000"/>
        </a:accent4>
        <a:accent5>
          <a:srgbClr val="ABC0AB"/>
        </a:accent5>
        <a:accent6>
          <a:srgbClr val="8A3E3E"/>
        </a:accent6>
        <a:hlink>
          <a:srgbClr val="574E85"/>
        </a:hlink>
        <a:folHlink>
          <a:srgbClr val="66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A18100"/>
        </a:accent1>
        <a:accent2>
          <a:srgbClr val="916D00"/>
        </a:accent2>
        <a:accent3>
          <a:srgbClr val="FFFFFF"/>
        </a:accent3>
        <a:accent4>
          <a:srgbClr val="000000"/>
        </a:accent4>
        <a:accent5>
          <a:srgbClr val="CDC1AA"/>
        </a:accent5>
        <a:accent6>
          <a:srgbClr val="836200"/>
        </a:accent6>
        <a:hlink>
          <a:srgbClr val="735C00"/>
        </a:hlink>
        <a:folHlink>
          <a:srgbClr val="66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A66708"/>
        </a:accent1>
        <a:accent2>
          <a:srgbClr val="6E6E00"/>
        </a:accent2>
        <a:accent3>
          <a:srgbClr val="FFFFFF"/>
        </a:accent3>
        <a:accent4>
          <a:srgbClr val="000000"/>
        </a:accent4>
        <a:accent5>
          <a:srgbClr val="D0B8AA"/>
        </a:accent5>
        <a:accent6>
          <a:srgbClr val="636300"/>
        </a:accent6>
        <a:hlink>
          <a:srgbClr val="6E5800"/>
        </a:hlink>
        <a:folHlink>
          <a:srgbClr val="2B591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8F8F8"/>
        </a:lt1>
        <a:dk2>
          <a:srgbClr val="000000"/>
        </a:dk2>
        <a:lt2>
          <a:srgbClr val="CCCCCC"/>
        </a:lt2>
        <a:accent1>
          <a:srgbClr val="3D6399"/>
        </a:accent1>
        <a:accent2>
          <a:srgbClr val="735C00"/>
        </a:accent2>
        <a:accent3>
          <a:srgbClr val="FBFBFB"/>
        </a:accent3>
        <a:accent4>
          <a:srgbClr val="000000"/>
        </a:accent4>
        <a:accent5>
          <a:srgbClr val="AFB7CA"/>
        </a:accent5>
        <a:accent6>
          <a:srgbClr val="685300"/>
        </a:accent6>
        <a:hlink>
          <a:srgbClr val="913A5C"/>
        </a:hlink>
        <a:folHlink>
          <a:srgbClr val="57427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198019"/>
        </a:accent1>
        <a:accent2>
          <a:srgbClr val="994545"/>
        </a:accent2>
        <a:accent3>
          <a:srgbClr val="FFFFFF"/>
        </a:accent3>
        <a:accent4>
          <a:srgbClr val="000000"/>
        </a:accent4>
        <a:accent5>
          <a:srgbClr val="ABC0AB"/>
        </a:accent5>
        <a:accent6>
          <a:srgbClr val="8A3E3E"/>
        </a:accent6>
        <a:hlink>
          <a:srgbClr val="574E85"/>
        </a:hlink>
        <a:folHlink>
          <a:srgbClr val="6652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CC00"/>
        </a:lt1>
        <a:dk2>
          <a:srgbClr val="000000"/>
        </a:dk2>
        <a:lt2>
          <a:srgbClr val="CCCCCC"/>
        </a:lt2>
        <a:accent1>
          <a:srgbClr val="A18100"/>
        </a:accent1>
        <a:accent2>
          <a:srgbClr val="916D00"/>
        </a:accent2>
        <a:accent3>
          <a:srgbClr val="FFE2AA"/>
        </a:accent3>
        <a:accent4>
          <a:srgbClr val="000000"/>
        </a:accent4>
        <a:accent5>
          <a:srgbClr val="CDC1AA"/>
        </a:accent5>
        <a:accent6>
          <a:srgbClr val="836200"/>
        </a:accent6>
        <a:hlink>
          <a:srgbClr val="735C00"/>
        </a:hlink>
        <a:folHlink>
          <a:srgbClr val="66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CC00"/>
        </a:lt1>
        <a:dk2>
          <a:srgbClr val="000000"/>
        </a:dk2>
        <a:lt2>
          <a:srgbClr val="CCCCCC"/>
        </a:lt2>
        <a:accent1>
          <a:srgbClr val="A66708"/>
        </a:accent1>
        <a:accent2>
          <a:srgbClr val="6E6E00"/>
        </a:accent2>
        <a:accent3>
          <a:srgbClr val="FFE2AA"/>
        </a:accent3>
        <a:accent4>
          <a:srgbClr val="000000"/>
        </a:accent4>
        <a:accent5>
          <a:srgbClr val="D0B8AA"/>
        </a:accent5>
        <a:accent6>
          <a:srgbClr val="636300"/>
        </a:accent6>
        <a:hlink>
          <a:srgbClr val="6E5800"/>
        </a:hlink>
        <a:folHlink>
          <a:srgbClr val="2B591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CC00"/>
        </a:lt1>
        <a:dk2>
          <a:srgbClr val="000000"/>
        </a:dk2>
        <a:lt2>
          <a:srgbClr val="CCCCCC"/>
        </a:lt2>
        <a:accent1>
          <a:srgbClr val="3D6399"/>
        </a:accent1>
        <a:accent2>
          <a:srgbClr val="735C00"/>
        </a:accent2>
        <a:accent3>
          <a:srgbClr val="FFE2AA"/>
        </a:accent3>
        <a:accent4>
          <a:srgbClr val="000000"/>
        </a:accent4>
        <a:accent5>
          <a:srgbClr val="AFB7CA"/>
        </a:accent5>
        <a:accent6>
          <a:srgbClr val="685300"/>
        </a:accent6>
        <a:hlink>
          <a:srgbClr val="913A5C"/>
        </a:hlink>
        <a:folHlink>
          <a:srgbClr val="57427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CC00"/>
        </a:lt1>
        <a:dk2>
          <a:srgbClr val="000000"/>
        </a:dk2>
        <a:lt2>
          <a:srgbClr val="CCCCCC"/>
        </a:lt2>
        <a:accent1>
          <a:srgbClr val="198019"/>
        </a:accent1>
        <a:accent2>
          <a:srgbClr val="994545"/>
        </a:accent2>
        <a:accent3>
          <a:srgbClr val="FFE2AA"/>
        </a:accent3>
        <a:accent4>
          <a:srgbClr val="000000"/>
        </a:accent4>
        <a:accent5>
          <a:srgbClr val="ABC0AB"/>
        </a:accent5>
        <a:accent6>
          <a:srgbClr val="8A3E3E"/>
        </a:accent6>
        <a:hlink>
          <a:srgbClr val="574E85"/>
        </a:hlink>
        <a:folHlink>
          <a:srgbClr val="66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A18100"/>
        </a:accent1>
        <a:accent2>
          <a:srgbClr val="916D00"/>
        </a:accent2>
        <a:accent3>
          <a:srgbClr val="FFFFFF"/>
        </a:accent3>
        <a:accent4>
          <a:srgbClr val="000000"/>
        </a:accent4>
        <a:accent5>
          <a:srgbClr val="CDC1AA"/>
        </a:accent5>
        <a:accent6>
          <a:srgbClr val="836200"/>
        </a:accent6>
        <a:hlink>
          <a:srgbClr val="735C00"/>
        </a:hlink>
        <a:folHlink>
          <a:srgbClr val="66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A66708"/>
        </a:accent1>
        <a:accent2>
          <a:srgbClr val="6E6E00"/>
        </a:accent2>
        <a:accent3>
          <a:srgbClr val="FFFFFF"/>
        </a:accent3>
        <a:accent4>
          <a:srgbClr val="000000"/>
        </a:accent4>
        <a:accent5>
          <a:srgbClr val="D0B8AA"/>
        </a:accent5>
        <a:accent6>
          <a:srgbClr val="636300"/>
        </a:accent6>
        <a:hlink>
          <a:srgbClr val="6E5800"/>
        </a:hlink>
        <a:folHlink>
          <a:srgbClr val="2B591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8F8F8"/>
        </a:lt1>
        <a:dk2>
          <a:srgbClr val="000000"/>
        </a:dk2>
        <a:lt2>
          <a:srgbClr val="CCCCCC"/>
        </a:lt2>
        <a:accent1>
          <a:srgbClr val="3D6399"/>
        </a:accent1>
        <a:accent2>
          <a:srgbClr val="735C00"/>
        </a:accent2>
        <a:accent3>
          <a:srgbClr val="FBFBFB"/>
        </a:accent3>
        <a:accent4>
          <a:srgbClr val="000000"/>
        </a:accent4>
        <a:accent5>
          <a:srgbClr val="AFB7CA"/>
        </a:accent5>
        <a:accent6>
          <a:srgbClr val="685300"/>
        </a:accent6>
        <a:hlink>
          <a:srgbClr val="913A5C"/>
        </a:hlink>
        <a:folHlink>
          <a:srgbClr val="57427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198019"/>
        </a:accent1>
        <a:accent2>
          <a:srgbClr val="994545"/>
        </a:accent2>
        <a:accent3>
          <a:srgbClr val="FFFFFF"/>
        </a:accent3>
        <a:accent4>
          <a:srgbClr val="000000"/>
        </a:accent4>
        <a:accent5>
          <a:srgbClr val="ABC0AB"/>
        </a:accent5>
        <a:accent6>
          <a:srgbClr val="8A3E3E"/>
        </a:accent6>
        <a:hlink>
          <a:srgbClr val="574E85"/>
        </a:hlink>
        <a:folHlink>
          <a:srgbClr val="6652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02</Template>
  <TotalTime>388</TotalTime>
  <Words>817</Words>
  <Application>Microsoft PowerPoint</Application>
  <PresentationFormat>Экран (4:3)</PresentationFormat>
  <Paragraphs>135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02</vt:lpstr>
      <vt:lpstr>1_Default Design</vt:lpstr>
      <vt:lpstr> </vt:lpstr>
      <vt:lpstr> </vt:lpstr>
      <vt:lpstr>Это интересно</vt:lpstr>
      <vt:lpstr>Один из первых автомобилей на улице европейского города. Начало 20 в.</vt:lpstr>
      <vt:lpstr>Что называется дорожно-транспортным происшествием? </vt:lpstr>
      <vt:lpstr>Причины ДТП</vt:lpstr>
      <vt:lpstr>Причины детского травматизма </vt:lpstr>
      <vt:lpstr>Запомните</vt:lpstr>
      <vt:lpstr>  Основная причина дорожно-транспортных происшествий с детьми </vt:lpstr>
      <vt:lpstr>Основные причины совершения ДТП по вине пешеходов.</vt:lpstr>
      <vt:lpstr> Основные причины совершения ДТП по вине водителей. </vt:lpstr>
      <vt:lpstr>Слайд 12</vt:lpstr>
      <vt:lpstr>Статистика</vt:lpstr>
      <vt:lpstr>Статистика</vt:lpstr>
      <vt:lpstr>Статистика</vt:lpstr>
      <vt:lpstr>Слайд 16</vt:lpstr>
      <vt:lpstr>Слайд 17</vt:lpstr>
      <vt:lpstr>ДТП подразделяют на следующие виды:</vt:lpstr>
      <vt:lpstr>Последствиями  ДТП являются: материальный ущерб, ранение или гибель участников движения.</vt:lpstr>
      <vt:lpstr> </vt:lpstr>
      <vt:lpstr>Задачи программы </vt:lpstr>
      <vt:lpstr>Являясь одной из значимых составных частей общей культуры в области безопасности, культура безопасного поведения на дорогах должна формироваться совместно с расширением сферы жизнедеятельности человека. Она включает в себя такие  компоненты, как :    </vt:lpstr>
      <vt:lpstr>Домашнее задание</vt:lpstr>
      <vt:lpstr> Будьте внимательны на дороге!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Причины дорожно-транспортных происшествий и травматизма детей</dc:title>
  <dc:creator>user</dc:creator>
  <cp:keywords>шаблон для презентации</cp:keywords>
  <cp:lastModifiedBy>Зам</cp:lastModifiedBy>
  <cp:revision>62</cp:revision>
  <dcterms:created xsi:type="dcterms:W3CDTF">2015-10-05T02:20:26Z</dcterms:created>
  <dcterms:modified xsi:type="dcterms:W3CDTF">2020-10-10T05:30:44Z</dcterms:modified>
</cp:coreProperties>
</file>